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1" r:id="rId6"/>
    <p:sldId id="262" r:id="rId7"/>
    <p:sldId id="270" r:id="rId8"/>
    <p:sldId id="263" r:id="rId9"/>
    <p:sldId id="260"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5325" autoAdjust="0"/>
  </p:normalViewPr>
  <p:slideViewPr>
    <p:cSldViewPr snapToGrid="0">
      <p:cViewPr>
        <p:scale>
          <a:sx n="83" d="100"/>
          <a:sy n="83" d="100"/>
        </p:scale>
        <p:origin x="46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BBEBC-BF9B-4520-9E0E-B402212CE32D}" type="datetimeFigureOut">
              <a:rPr lang="en-CA" smtClean="0"/>
              <a:t>2024-10-24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61394-8588-46AC-9DD0-8CA0815E9CE9}" type="slidenum">
              <a:rPr lang="en-CA" smtClean="0"/>
              <a:t>‹#›</a:t>
            </a:fld>
            <a:endParaRPr lang="en-CA"/>
          </a:p>
        </p:txBody>
      </p:sp>
    </p:spTree>
    <p:extLst>
      <p:ext uri="{BB962C8B-B14F-4D97-AF65-F5344CB8AC3E}">
        <p14:creationId xmlns:p14="http://schemas.microsoft.com/office/powerpoint/2010/main" val="30704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Dickinson &amp; Snyder proposed “slap gap” (see Ian’s presentation for more info); this study builds on their research and proposes that the slab in this area was too young, hot and weak (ditto), so it fragmented before even reaching the trench (i.e. before the window began to form)</a:t>
            </a:r>
            <a:endParaRPr lang="en-CA" dirty="0"/>
          </a:p>
        </p:txBody>
      </p:sp>
      <p:sp>
        <p:nvSpPr>
          <p:cNvPr id="4" name="Slide Number Placeholder 3"/>
          <p:cNvSpPr>
            <a:spLocks noGrp="1"/>
          </p:cNvSpPr>
          <p:nvPr>
            <p:ph type="sldNum" sz="quarter" idx="5"/>
          </p:nvPr>
        </p:nvSpPr>
        <p:spPr/>
        <p:txBody>
          <a:bodyPr/>
          <a:lstStyle/>
          <a:p>
            <a:fld id="{FB961394-8588-46AC-9DD0-8CA0815E9CE9}" type="slidenum">
              <a:rPr lang="en-CA" smtClean="0"/>
              <a:t>1</a:t>
            </a:fld>
            <a:endParaRPr lang="en-CA"/>
          </a:p>
        </p:txBody>
      </p:sp>
    </p:spTree>
    <p:extLst>
      <p:ext uri="{BB962C8B-B14F-4D97-AF65-F5344CB8AC3E}">
        <p14:creationId xmlns:p14="http://schemas.microsoft.com/office/powerpoint/2010/main" val="232001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anything beyond S=3 is likely not a strong/coherent slab</a:t>
            </a:r>
            <a:endParaRPr lang="en-CA" dirty="0"/>
          </a:p>
        </p:txBody>
      </p:sp>
      <p:sp>
        <p:nvSpPr>
          <p:cNvPr id="4" name="Slide Number Placeholder 3"/>
          <p:cNvSpPr>
            <a:spLocks noGrp="1"/>
          </p:cNvSpPr>
          <p:nvPr>
            <p:ph type="sldNum" sz="quarter" idx="5"/>
          </p:nvPr>
        </p:nvSpPr>
        <p:spPr/>
        <p:txBody>
          <a:bodyPr/>
          <a:lstStyle/>
          <a:p>
            <a:fld id="{FB961394-8588-46AC-9DD0-8CA0815E9CE9}" type="slidenum">
              <a:rPr lang="en-CA" smtClean="0"/>
              <a:t>2</a:t>
            </a:fld>
            <a:endParaRPr lang="en-CA"/>
          </a:p>
        </p:txBody>
      </p:sp>
    </p:spTree>
    <p:extLst>
      <p:ext uri="{BB962C8B-B14F-4D97-AF65-F5344CB8AC3E}">
        <p14:creationId xmlns:p14="http://schemas.microsoft.com/office/powerpoint/2010/main" val="337202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961394-8588-46AC-9DD0-8CA0815E9CE9}" type="slidenum">
              <a:rPr lang="en-CA" smtClean="0"/>
              <a:t>3</a:t>
            </a:fld>
            <a:endParaRPr lang="en-CA"/>
          </a:p>
        </p:txBody>
      </p:sp>
    </p:spTree>
    <p:extLst>
      <p:ext uri="{BB962C8B-B14F-4D97-AF65-F5344CB8AC3E}">
        <p14:creationId xmlns:p14="http://schemas.microsoft.com/office/powerpoint/2010/main" val="23450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B961394-8588-46AC-9DD0-8CA0815E9CE9}" type="slidenum">
              <a:rPr lang="en-CA" smtClean="0"/>
              <a:t>4</a:t>
            </a:fld>
            <a:endParaRPr lang="en-CA"/>
          </a:p>
        </p:txBody>
      </p:sp>
    </p:spTree>
    <p:extLst>
      <p:ext uri="{BB962C8B-B14F-4D97-AF65-F5344CB8AC3E}">
        <p14:creationId xmlns:p14="http://schemas.microsoft.com/office/powerpoint/2010/main" val="29740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Mouths of Columbia river and gulf of California </a:t>
            </a:r>
            <a:endParaRPr lang="en-CA" dirty="0"/>
          </a:p>
        </p:txBody>
      </p:sp>
      <p:sp>
        <p:nvSpPr>
          <p:cNvPr id="4" name="Slide Number Placeholder 3"/>
          <p:cNvSpPr>
            <a:spLocks noGrp="1"/>
          </p:cNvSpPr>
          <p:nvPr>
            <p:ph type="sldNum" sz="quarter" idx="5"/>
          </p:nvPr>
        </p:nvSpPr>
        <p:spPr/>
        <p:txBody>
          <a:bodyPr/>
          <a:lstStyle/>
          <a:p>
            <a:fld id="{FB961394-8588-46AC-9DD0-8CA0815E9CE9}" type="slidenum">
              <a:rPr lang="en-CA" smtClean="0"/>
              <a:t>5</a:t>
            </a:fld>
            <a:endParaRPr lang="en-CA"/>
          </a:p>
        </p:txBody>
      </p:sp>
    </p:spTree>
    <p:extLst>
      <p:ext uri="{BB962C8B-B14F-4D97-AF65-F5344CB8AC3E}">
        <p14:creationId xmlns:p14="http://schemas.microsoft.com/office/powerpoint/2010/main" val="192304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46D-E7AD-7065-0B14-5C30BC891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3495900-60A9-1D9D-42F9-9ED139551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F32B7D1-06FF-E0B4-1370-28D0CF6BD2A1}"/>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CE6EBD77-4423-C0B3-F592-7E7DA16228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FCFFCB-F0B0-4C1F-C384-B33AD239D143}"/>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118339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44BF-328B-F6A4-1FB7-BAE36A7152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6B49AD-4EAA-0B37-2A35-8E50F4330B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770D114-B94A-A157-882D-90C2525370AA}"/>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ECA46A25-7194-2532-8856-BB22078777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9F71CC-1EAD-DC7B-B9FE-A2B81FBBD0DE}"/>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384757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77692-576F-C265-3E3A-3DD1C0AE4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704104B-33F5-CB9A-5B11-9831AFC6B7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1944C3-BCE3-47FC-C0D6-2740384E1AEC}"/>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DF327079-4717-5B7E-A9BD-64A13FB5CD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530B3F-C8B6-8B37-B364-6C553AF80334}"/>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410630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797C-1E54-8ABA-2BDC-4CEC847F278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7B55E9-988B-0874-6191-C1484FB3D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2B9C99-DC9B-0800-4C94-86B37090F278}"/>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6CC3B0F2-2CB1-2AED-181D-343D1C1B39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C4CB13-74FB-CF5F-4F69-C77AEF30460B}"/>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231219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2962-271B-E1D7-E05B-76BE3B736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D4DB05C-80B2-41A6-BEA6-CF75CDF144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BB45C6-915B-452D-97B6-41BD6947DBAC}"/>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BB82F8B4-ED89-D0C4-B097-5E5D9B40EB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4289B5-A687-AE4C-A7EC-B8F26409439C}"/>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14061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BDF1-0F4F-4B26-29D8-A46FF55ED21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060685-9927-E7CF-871C-B8BCB75A8C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51EDCBE-FDEF-AF88-BBBE-EF6E119C02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E403751-2367-0DEC-0DF9-E8240D46C472}"/>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6" name="Footer Placeholder 5">
            <a:extLst>
              <a:ext uri="{FF2B5EF4-FFF2-40B4-BE49-F238E27FC236}">
                <a16:creationId xmlns:a16="http://schemas.microsoft.com/office/drawing/2014/main" id="{6630EB49-3961-0C68-8583-47BAFC8D8CB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97ABD64-B215-6932-B0BC-92D590F62E16}"/>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365081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1AF6-3BCC-14DD-7E42-23A6238A14A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DE74DE0-30A1-32B7-68E9-46AF4AFE2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95A05F-0921-5069-090B-836D6E419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83F064C-4C7C-C310-D180-6BD3935BC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322035-3070-EBD1-9BBA-A8DC73893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294EAEB-3726-BE61-8DD7-5E8C1041599F}"/>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8" name="Footer Placeholder 7">
            <a:extLst>
              <a:ext uri="{FF2B5EF4-FFF2-40B4-BE49-F238E27FC236}">
                <a16:creationId xmlns:a16="http://schemas.microsoft.com/office/drawing/2014/main" id="{65370F08-17A4-CE2B-C860-A48C38DEFD1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F7FB630-AE3F-AF02-4563-720C0A7F72BE}"/>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300887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8F86-A0CF-949F-AAF6-27A4A4960E3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3C6070-60D2-355D-1778-8AFFDF0C324F}"/>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4" name="Footer Placeholder 3">
            <a:extLst>
              <a:ext uri="{FF2B5EF4-FFF2-40B4-BE49-F238E27FC236}">
                <a16:creationId xmlns:a16="http://schemas.microsoft.com/office/drawing/2014/main" id="{EFAEC242-A742-2775-B2F3-41666DEF7F5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EC1C139-C97C-263B-2621-12415F4C0BD6}"/>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59186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B4879-6F5C-E119-3469-925C94658002}"/>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3" name="Footer Placeholder 2">
            <a:extLst>
              <a:ext uri="{FF2B5EF4-FFF2-40B4-BE49-F238E27FC236}">
                <a16:creationId xmlns:a16="http://schemas.microsoft.com/office/drawing/2014/main" id="{B3343AF2-1742-298A-5938-02B18865737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8D3273F-EDB2-CF55-18C3-E23278030E55}"/>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49500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4A10-C611-FA20-D838-1222C5AA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5D43888-19F2-92CC-E0E8-439C23C5DF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B7C3BF0-7791-7EA7-8BF5-719E4BC4B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A97A9-B860-1CB0-DD31-8AC698F73429}"/>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6" name="Footer Placeholder 5">
            <a:extLst>
              <a:ext uri="{FF2B5EF4-FFF2-40B4-BE49-F238E27FC236}">
                <a16:creationId xmlns:a16="http://schemas.microsoft.com/office/drawing/2014/main" id="{F1B80018-6FE1-AC19-B63F-1C95A0D7EA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7FD1D9-3DF1-41AA-7B61-0358C24FBCD2}"/>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352977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B1A1-ABAE-8DE4-7FE7-9E2A78621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9E46D23-93CF-39BA-81B7-CBF68ED30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EFD6F5E-3095-AB1D-8E4D-21A27A443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B08BDE-664A-DFBE-DD3A-64AA085640D5}"/>
              </a:ext>
            </a:extLst>
          </p:cNvPr>
          <p:cNvSpPr>
            <a:spLocks noGrp="1"/>
          </p:cNvSpPr>
          <p:nvPr>
            <p:ph type="dt" sz="half" idx="10"/>
          </p:nvPr>
        </p:nvSpPr>
        <p:spPr/>
        <p:txBody>
          <a:bodyPr/>
          <a:lstStyle/>
          <a:p>
            <a:fld id="{CB9985B4-9A21-48C4-AA1C-3EEABE276CB2}" type="datetimeFigureOut">
              <a:rPr lang="en-CA" smtClean="0"/>
              <a:t>2024-10-24</a:t>
            </a:fld>
            <a:endParaRPr lang="en-CA"/>
          </a:p>
        </p:txBody>
      </p:sp>
      <p:sp>
        <p:nvSpPr>
          <p:cNvPr id="6" name="Footer Placeholder 5">
            <a:extLst>
              <a:ext uri="{FF2B5EF4-FFF2-40B4-BE49-F238E27FC236}">
                <a16:creationId xmlns:a16="http://schemas.microsoft.com/office/drawing/2014/main" id="{DD9FC752-7517-8BC5-492E-0E4C99C135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28F161-B996-5F37-6DBB-00BD77A5D04F}"/>
              </a:ext>
            </a:extLst>
          </p:cNvPr>
          <p:cNvSpPr>
            <a:spLocks noGrp="1"/>
          </p:cNvSpPr>
          <p:nvPr>
            <p:ph type="sldNum" sz="quarter" idx="12"/>
          </p:nvPr>
        </p:nvSpPr>
        <p:spPr/>
        <p:txBody>
          <a:bodyPr/>
          <a:lstStyle/>
          <a:p>
            <a:fld id="{A2C90C86-026D-4B3B-B851-31C19BEF27FC}" type="slidenum">
              <a:rPr lang="en-CA" smtClean="0"/>
              <a:t>‹#›</a:t>
            </a:fld>
            <a:endParaRPr lang="en-CA"/>
          </a:p>
        </p:txBody>
      </p:sp>
    </p:spTree>
    <p:extLst>
      <p:ext uri="{BB962C8B-B14F-4D97-AF65-F5344CB8AC3E}">
        <p14:creationId xmlns:p14="http://schemas.microsoft.com/office/powerpoint/2010/main" val="94415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CC0A1-D1BB-7F3F-C081-1DF9ADCCB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11FB24-4AE9-3C04-2963-411B10C38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A0F728-EDFE-0852-D90B-F6B035CBA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9985B4-9A21-48C4-AA1C-3EEABE276CB2}" type="datetimeFigureOut">
              <a:rPr lang="en-CA" smtClean="0"/>
              <a:t>2024-10-24</a:t>
            </a:fld>
            <a:endParaRPr lang="en-CA"/>
          </a:p>
        </p:txBody>
      </p:sp>
      <p:sp>
        <p:nvSpPr>
          <p:cNvPr id="5" name="Footer Placeholder 4">
            <a:extLst>
              <a:ext uri="{FF2B5EF4-FFF2-40B4-BE49-F238E27FC236}">
                <a16:creationId xmlns:a16="http://schemas.microsoft.com/office/drawing/2014/main" id="{9F2A99D5-8F5F-7D53-BBE2-C48F4A2CA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11C497B-5947-DBF2-4476-34909275D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C90C86-026D-4B3B-B851-31C19BEF27FC}" type="slidenum">
              <a:rPr lang="en-CA" smtClean="0"/>
              <a:t>‹#›</a:t>
            </a:fld>
            <a:endParaRPr lang="en-CA"/>
          </a:p>
        </p:txBody>
      </p:sp>
    </p:spTree>
    <p:extLst>
      <p:ext uri="{BB962C8B-B14F-4D97-AF65-F5344CB8AC3E}">
        <p14:creationId xmlns:p14="http://schemas.microsoft.com/office/powerpoint/2010/main" val="176468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video" Target="https://www.youtube.com/embed/IDTBY5WDELg?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1395-BBEA-9B3D-B403-544822E62862}"/>
              </a:ext>
            </a:extLst>
          </p:cNvPr>
          <p:cNvSpPr>
            <a:spLocks noGrp="1"/>
          </p:cNvSpPr>
          <p:nvPr>
            <p:ph type="ctrTitle"/>
          </p:nvPr>
        </p:nvSpPr>
        <p:spPr>
          <a:xfrm>
            <a:off x="0" y="0"/>
            <a:ext cx="12192000" cy="1235826"/>
          </a:xfrm>
        </p:spPr>
        <p:txBody>
          <a:bodyPr>
            <a:normAutofit/>
          </a:bodyPr>
          <a:lstStyle/>
          <a:p>
            <a:r>
              <a:rPr lang="en-US" sz="3600" b="1" dirty="0"/>
              <a:t>Cenozoic geometry and thermal state of the subducting slabs beneath western North America</a:t>
            </a:r>
            <a:endParaRPr lang="en-CA" sz="3600" b="1" dirty="0"/>
          </a:p>
        </p:txBody>
      </p:sp>
      <p:sp>
        <p:nvSpPr>
          <p:cNvPr id="3" name="Subtitle 2">
            <a:extLst>
              <a:ext uri="{FF2B5EF4-FFF2-40B4-BE49-F238E27FC236}">
                <a16:creationId xmlns:a16="http://schemas.microsoft.com/office/drawing/2014/main" id="{A27467DB-94ED-1A32-FD16-B1A5077F0239}"/>
              </a:ext>
            </a:extLst>
          </p:cNvPr>
          <p:cNvSpPr>
            <a:spLocks noGrp="1"/>
          </p:cNvSpPr>
          <p:nvPr>
            <p:ph type="subTitle" idx="1"/>
          </p:nvPr>
        </p:nvSpPr>
        <p:spPr>
          <a:xfrm>
            <a:off x="2534652" y="1135277"/>
            <a:ext cx="4216782" cy="447528"/>
          </a:xfrm>
        </p:spPr>
        <p:txBody>
          <a:bodyPr>
            <a:normAutofit/>
          </a:bodyPr>
          <a:lstStyle/>
          <a:p>
            <a:r>
              <a:rPr lang="en-US" sz="1800" dirty="0" err="1"/>
              <a:t>Severinghaus</a:t>
            </a:r>
            <a:r>
              <a:rPr lang="en-US" sz="1800" dirty="0"/>
              <a:t> &amp; Atwater, 1990</a:t>
            </a:r>
            <a:endParaRPr lang="en-CA" sz="1800" dirty="0"/>
          </a:p>
        </p:txBody>
      </p:sp>
      <p:pic>
        <p:nvPicPr>
          <p:cNvPr id="5" name="Picture 4">
            <a:extLst>
              <a:ext uri="{FF2B5EF4-FFF2-40B4-BE49-F238E27FC236}">
                <a16:creationId xmlns:a16="http://schemas.microsoft.com/office/drawing/2014/main" id="{9EA5F3E1-A36A-CD7F-F3B9-2EFBB94FF889}"/>
              </a:ext>
            </a:extLst>
          </p:cNvPr>
          <p:cNvPicPr>
            <a:picLocks noChangeAspect="1"/>
          </p:cNvPicPr>
          <p:nvPr/>
        </p:nvPicPr>
        <p:blipFill>
          <a:blip r:embed="rId3"/>
          <a:stretch>
            <a:fillRect/>
          </a:stretch>
        </p:blipFill>
        <p:spPr>
          <a:xfrm>
            <a:off x="233640" y="1610297"/>
            <a:ext cx="6856926" cy="3338057"/>
          </a:xfrm>
          <a:prstGeom prst="rect">
            <a:avLst/>
          </a:prstGeom>
        </p:spPr>
      </p:pic>
      <p:pic>
        <p:nvPicPr>
          <p:cNvPr id="7" name="Picture 6">
            <a:extLst>
              <a:ext uri="{FF2B5EF4-FFF2-40B4-BE49-F238E27FC236}">
                <a16:creationId xmlns:a16="http://schemas.microsoft.com/office/drawing/2014/main" id="{35C47F16-C612-9527-DC53-B0AE28BA8829}"/>
              </a:ext>
            </a:extLst>
          </p:cNvPr>
          <p:cNvPicPr>
            <a:picLocks noChangeAspect="1"/>
          </p:cNvPicPr>
          <p:nvPr/>
        </p:nvPicPr>
        <p:blipFill>
          <a:blip r:embed="rId4"/>
          <a:stretch>
            <a:fillRect/>
          </a:stretch>
        </p:blipFill>
        <p:spPr>
          <a:xfrm>
            <a:off x="751624" y="5152937"/>
            <a:ext cx="3437585" cy="1235826"/>
          </a:xfrm>
          <a:prstGeom prst="rect">
            <a:avLst/>
          </a:prstGeom>
        </p:spPr>
      </p:pic>
      <p:sp>
        <p:nvSpPr>
          <p:cNvPr id="8" name="TextBox 7">
            <a:extLst>
              <a:ext uri="{FF2B5EF4-FFF2-40B4-BE49-F238E27FC236}">
                <a16:creationId xmlns:a16="http://schemas.microsoft.com/office/drawing/2014/main" id="{2885E8D5-1A87-89D2-0A1C-453AFFB8C458}"/>
              </a:ext>
            </a:extLst>
          </p:cNvPr>
          <p:cNvSpPr txBox="1"/>
          <p:nvPr/>
        </p:nvSpPr>
        <p:spPr>
          <a:xfrm>
            <a:off x="7295863" y="1214515"/>
            <a:ext cx="489613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Question Dickinson &amp; Snyder’s theory that lithosphere is coherent indefinitely</a:t>
            </a:r>
          </a:p>
          <a:p>
            <a:pPr marL="285750" indent="-285750">
              <a:buFont typeface="Arial" panose="020B0604020202020204" pitchFamily="34" charset="0"/>
              <a:buChar char="•"/>
            </a:pPr>
            <a:r>
              <a:rPr lang="en-US" dirty="0"/>
              <a:t>Propose development of “slab gap”</a:t>
            </a:r>
          </a:p>
          <a:p>
            <a:pPr marL="285750" indent="-285750">
              <a:buFont typeface="Arial" panose="020B0604020202020204" pitchFamily="34" charset="0"/>
              <a:buChar char="•"/>
            </a:pPr>
            <a:r>
              <a:rPr lang="en-US" dirty="0"/>
              <a:t>Region of </a:t>
            </a:r>
            <a:r>
              <a:rPr lang="en-US" dirty="0">
                <a:solidFill>
                  <a:srgbClr val="FF0000"/>
                </a:solidFill>
              </a:rPr>
              <a:t>no slab </a:t>
            </a:r>
            <a:r>
              <a:rPr lang="en-US" dirty="0"/>
              <a:t>bordered by slabs to north and south</a:t>
            </a:r>
          </a:p>
          <a:p>
            <a:pPr marL="285750" indent="-285750">
              <a:buFont typeface="Arial" panose="020B0604020202020204" pitchFamily="34" charset="0"/>
              <a:buChar char="•"/>
            </a:pPr>
            <a:r>
              <a:rPr lang="en-US" dirty="0"/>
              <a:t>Slab fragmentation occurred prior to ridge arriving at trench, i.e. there was </a:t>
            </a:r>
            <a:r>
              <a:rPr lang="en-US" dirty="0">
                <a:solidFill>
                  <a:srgbClr val="FF0000"/>
                </a:solidFill>
              </a:rPr>
              <a:t>never</a:t>
            </a:r>
            <a:r>
              <a:rPr lang="en-US" dirty="0"/>
              <a:t> slab in this region</a:t>
            </a:r>
          </a:p>
          <a:p>
            <a:pPr marL="742950" lvl="1" indent="-285750">
              <a:buFont typeface="Arial" panose="020B0604020202020204" pitchFamily="34" charset="0"/>
              <a:buChar char="•"/>
            </a:pPr>
            <a:r>
              <a:rPr lang="en-US" dirty="0"/>
              <a:t>Too young, hot, and weak</a:t>
            </a:r>
          </a:p>
          <a:p>
            <a:pPr marL="742950" lvl="1" indent="-285750">
              <a:buFont typeface="Arial" panose="020B0604020202020204" pitchFamily="34" charset="0"/>
              <a:buChar char="•"/>
            </a:pPr>
            <a:r>
              <a:rPr lang="en-US" dirty="0"/>
              <a:t>Earlier and inland of  theorized window</a:t>
            </a:r>
            <a:endParaRPr lang="en-CA" dirty="0"/>
          </a:p>
        </p:txBody>
      </p:sp>
      <p:cxnSp>
        <p:nvCxnSpPr>
          <p:cNvPr id="10" name="Connector: Curved 9">
            <a:extLst>
              <a:ext uri="{FF2B5EF4-FFF2-40B4-BE49-F238E27FC236}">
                <a16:creationId xmlns:a16="http://schemas.microsoft.com/office/drawing/2014/main" id="{CA1694D4-DF4E-972B-6E31-9B564E090859}"/>
              </a:ext>
            </a:extLst>
          </p:cNvPr>
          <p:cNvCxnSpPr>
            <a:cxnSpLocks/>
          </p:cNvCxnSpPr>
          <p:nvPr/>
        </p:nvCxnSpPr>
        <p:spPr>
          <a:xfrm rot="10800000">
            <a:off x="6022623" y="2899180"/>
            <a:ext cx="1612373" cy="453621"/>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Tanya Atwater - Wikipedia">
            <a:extLst>
              <a:ext uri="{FF2B5EF4-FFF2-40B4-BE49-F238E27FC236}">
                <a16:creationId xmlns:a16="http://schemas.microsoft.com/office/drawing/2014/main" id="{4A389097-B95E-1A44-EDAC-796217A0E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327" y="4153050"/>
            <a:ext cx="2133578" cy="263646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E6E5E3C-106A-B7D0-25B7-BC454F445142}"/>
              </a:ext>
            </a:extLst>
          </p:cNvPr>
          <p:cNvSpPr txBox="1"/>
          <p:nvPr/>
        </p:nvSpPr>
        <p:spPr>
          <a:xfrm>
            <a:off x="9812905" y="6611779"/>
            <a:ext cx="2246676" cy="246221"/>
          </a:xfrm>
          <a:prstGeom prst="rect">
            <a:avLst/>
          </a:prstGeom>
          <a:noFill/>
        </p:spPr>
        <p:txBody>
          <a:bodyPr wrap="square" rtlCol="0">
            <a:spAutoFit/>
          </a:bodyPr>
          <a:lstStyle/>
          <a:p>
            <a:r>
              <a:rPr lang="en-US" sz="1000" dirty="0"/>
              <a:t>Her majesty Tanya Atwater</a:t>
            </a:r>
            <a:endParaRPr lang="en-CA" sz="1000" dirty="0"/>
          </a:p>
        </p:txBody>
      </p:sp>
    </p:spTree>
    <p:extLst>
      <p:ext uri="{BB962C8B-B14F-4D97-AF65-F5344CB8AC3E}">
        <p14:creationId xmlns:p14="http://schemas.microsoft.com/office/powerpoint/2010/main" val="10509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1C9FF45-AFD2-0848-466C-6EFEE5630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11" y="765050"/>
            <a:ext cx="7085304" cy="5648325"/>
          </a:xfrm>
        </p:spPr>
      </p:pic>
      <p:sp>
        <p:nvSpPr>
          <p:cNvPr id="10" name="TextBox 9">
            <a:extLst>
              <a:ext uri="{FF2B5EF4-FFF2-40B4-BE49-F238E27FC236}">
                <a16:creationId xmlns:a16="http://schemas.microsoft.com/office/drawing/2014/main" id="{1F123BC5-35F1-BA0F-21C9-A05112F646E2}"/>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sp>
        <p:nvSpPr>
          <p:cNvPr id="11" name="TextBox 10">
            <a:extLst>
              <a:ext uri="{FF2B5EF4-FFF2-40B4-BE49-F238E27FC236}">
                <a16:creationId xmlns:a16="http://schemas.microsoft.com/office/drawing/2014/main" id="{495D618D-EE8B-14C0-B29D-570B7D23BA9B}"/>
              </a:ext>
            </a:extLst>
          </p:cNvPr>
          <p:cNvSpPr txBox="1"/>
          <p:nvPr/>
        </p:nvSpPr>
        <p:spPr>
          <a:xfrm>
            <a:off x="7403334" y="914635"/>
            <a:ext cx="450926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Long, cold slab during Laramide Orogeny</a:t>
            </a:r>
          </a:p>
          <a:p>
            <a:pPr marL="742950" lvl="1" indent="-285750">
              <a:buFont typeface="Arial" panose="020B0604020202020204" pitchFamily="34" charset="0"/>
              <a:buChar char="•"/>
            </a:pPr>
            <a:r>
              <a:rPr lang="en-US" dirty="0"/>
              <a:t>600 – 1100 km long!</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Average subduction rate 120 ± 20 mm/yr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 = 2 contour means slab has been subducted 2x as long as needed to become aseismic at that point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actual S values unknown; main point is that slab is significantly longer than later in Cenozoic</a:t>
            </a:r>
            <a:endParaRPr lang="en-CA" dirty="0"/>
          </a:p>
        </p:txBody>
      </p:sp>
      <p:sp>
        <p:nvSpPr>
          <p:cNvPr id="2" name="TextBox 1">
            <a:extLst>
              <a:ext uri="{FF2B5EF4-FFF2-40B4-BE49-F238E27FC236}">
                <a16:creationId xmlns:a16="http://schemas.microsoft.com/office/drawing/2014/main" id="{FE7DFA7B-5D7B-1635-F142-08E1594B5FD0}"/>
              </a:ext>
            </a:extLst>
          </p:cNvPr>
          <p:cNvSpPr txBox="1"/>
          <p:nvPr/>
        </p:nvSpPr>
        <p:spPr>
          <a:xfrm>
            <a:off x="389467" y="6413375"/>
            <a:ext cx="6688666" cy="307777"/>
          </a:xfrm>
          <a:prstGeom prst="rect">
            <a:avLst/>
          </a:prstGeom>
          <a:noFill/>
        </p:spPr>
        <p:txBody>
          <a:bodyPr wrap="square" rtlCol="0">
            <a:spAutoFit/>
          </a:bodyPr>
          <a:lstStyle/>
          <a:p>
            <a:r>
              <a:rPr lang="en-US" sz="1400" dirty="0"/>
              <a:t>Heavy numbers = S contours; light numbers = date on entry (Ma).</a:t>
            </a:r>
            <a:endParaRPr lang="en-CA" sz="1400" dirty="0"/>
          </a:p>
        </p:txBody>
      </p:sp>
    </p:spTree>
    <p:extLst>
      <p:ext uri="{BB962C8B-B14F-4D97-AF65-F5344CB8AC3E}">
        <p14:creationId xmlns:p14="http://schemas.microsoft.com/office/powerpoint/2010/main" val="359268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F80048B-CD61-A433-0215-B089D2030878}"/>
              </a:ext>
            </a:extLst>
          </p:cNvPr>
          <p:cNvSpPr txBox="1"/>
          <p:nvPr/>
        </p:nvSpPr>
        <p:spPr>
          <a:xfrm>
            <a:off x="7342117" y="1007768"/>
            <a:ext cx="4775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Shortening along entire slab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CA" dirty="0"/>
              <a:t>Likely disintegrated “piecemeal” rather than via orderly steepening and slab rollback</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Possibly related to mid-Cenozoic westward sweep of magmatism</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Slab very short between Pioneer and Murray fracture zones (future area of slab gap)</a:t>
            </a:r>
          </a:p>
          <a:p>
            <a:pPr marL="742950" lvl="1" indent="-285750">
              <a:buFont typeface="Arial" panose="020B0604020202020204" pitchFamily="34" charset="0"/>
              <a:buChar char="•"/>
            </a:pPr>
            <a:r>
              <a:rPr lang="en-CA" dirty="0"/>
              <a:t>Inferred that slab was being reassimilated into asthenosphere between N. Mexico and New Mexico</a:t>
            </a:r>
          </a:p>
          <a:p>
            <a:pPr marL="742950" lvl="1" indent="-285750">
              <a:buFont typeface="Arial" panose="020B0604020202020204" pitchFamily="34" charset="0"/>
              <a:buChar char="•"/>
            </a:pPr>
            <a:r>
              <a:rPr lang="en-CA" dirty="0"/>
              <a:t>15-20 my before proposed “slab window”</a:t>
            </a:r>
          </a:p>
        </p:txBody>
      </p:sp>
      <p:pic>
        <p:nvPicPr>
          <p:cNvPr id="7" name="Content Placeholder 3">
            <a:extLst>
              <a:ext uri="{FF2B5EF4-FFF2-40B4-BE49-F238E27FC236}">
                <a16:creationId xmlns:a16="http://schemas.microsoft.com/office/drawing/2014/main" id="{655380B3-E952-7428-EFA5-70D43E73A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3" y="781579"/>
            <a:ext cx="7153926" cy="5743395"/>
          </a:xfrm>
          <a:prstGeom prst="rect">
            <a:avLst/>
          </a:prstGeom>
        </p:spPr>
      </p:pic>
      <p:sp>
        <p:nvSpPr>
          <p:cNvPr id="8" name="TextBox 7">
            <a:extLst>
              <a:ext uri="{FF2B5EF4-FFF2-40B4-BE49-F238E27FC236}">
                <a16:creationId xmlns:a16="http://schemas.microsoft.com/office/drawing/2014/main" id="{4620B390-566A-F7C3-EB62-3301E49496AB}"/>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spTree>
    <p:extLst>
      <p:ext uri="{BB962C8B-B14F-4D97-AF65-F5344CB8AC3E}">
        <p14:creationId xmlns:p14="http://schemas.microsoft.com/office/powerpoint/2010/main" val="53885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C8A61EE4-412E-39F5-F9F9-46D2B6CDF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 y="765048"/>
            <a:ext cx="7262279" cy="5805431"/>
          </a:xfrm>
          <a:prstGeom prst="rect">
            <a:avLst/>
          </a:prstGeom>
        </p:spPr>
      </p:pic>
      <p:sp>
        <p:nvSpPr>
          <p:cNvPr id="4" name="TextBox 3">
            <a:extLst>
              <a:ext uri="{FF2B5EF4-FFF2-40B4-BE49-F238E27FC236}">
                <a16:creationId xmlns:a16="http://schemas.microsoft.com/office/drawing/2014/main" id="{E9560F4C-0257-B968-C20F-669074B90002}"/>
              </a:ext>
            </a:extLst>
          </p:cNvPr>
          <p:cNvSpPr txBox="1"/>
          <p:nvPr/>
        </p:nvSpPr>
        <p:spPr>
          <a:xfrm>
            <a:off x="7323667" y="948267"/>
            <a:ext cx="480694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Slab between Murray and Pioneer FZs broke off Farallon plate</a:t>
            </a:r>
          </a:p>
          <a:p>
            <a:pPr marL="742950" lvl="1" indent="-285750">
              <a:buFont typeface="Arial" panose="020B0604020202020204" pitchFamily="34" charset="0"/>
              <a:buChar char="•"/>
            </a:pPr>
            <a:r>
              <a:rPr lang="en-US" dirty="0"/>
              <a:t>Likely too thin and warm to remain attached</a:t>
            </a:r>
          </a:p>
          <a:p>
            <a:pPr lvl="1"/>
            <a:endParaRPr lang="en-US" dirty="0"/>
          </a:p>
          <a:p>
            <a:pPr marL="285750" indent="-285750">
              <a:buFont typeface="Arial" panose="020B0604020202020204" pitchFamily="34" charset="0"/>
              <a:buChar char="•"/>
            </a:pPr>
            <a:r>
              <a:rPr lang="en-US" dirty="0"/>
              <a:t>Smaller Arguello and Monterey plates formed; plate movement slowed</a:t>
            </a:r>
          </a:p>
          <a:p>
            <a:endParaRPr lang="en-US" dirty="0"/>
          </a:p>
          <a:p>
            <a:pPr marL="285750" indent="-285750">
              <a:buFont typeface="Arial" panose="020B0604020202020204" pitchFamily="34" charset="0"/>
              <a:buChar char="•"/>
            </a:pPr>
            <a:r>
              <a:rPr lang="en-US" dirty="0"/>
              <a:t>Strike slip movement between plates</a:t>
            </a:r>
            <a:endParaRPr lang="en-CA" dirty="0"/>
          </a:p>
        </p:txBody>
      </p:sp>
      <p:sp>
        <p:nvSpPr>
          <p:cNvPr id="5" name="TextBox 4">
            <a:extLst>
              <a:ext uri="{FF2B5EF4-FFF2-40B4-BE49-F238E27FC236}">
                <a16:creationId xmlns:a16="http://schemas.microsoft.com/office/drawing/2014/main" id="{7BEA251B-2301-FCC2-C7B9-BD221321543F}"/>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spTree>
    <p:extLst>
      <p:ext uri="{BB962C8B-B14F-4D97-AF65-F5344CB8AC3E}">
        <p14:creationId xmlns:p14="http://schemas.microsoft.com/office/powerpoint/2010/main" val="344390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D3B8-B8A3-DBC7-9BC5-5AF917AE53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0B0297-A023-DD7C-BE8F-07023BBE4C61}"/>
              </a:ext>
            </a:extLst>
          </p:cNvPr>
          <p:cNvSpPr txBox="1"/>
          <p:nvPr/>
        </p:nvSpPr>
        <p:spPr>
          <a:xfrm>
            <a:off x="7323667" y="948267"/>
            <a:ext cx="4806945"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Slab south of Mendocino FZ has S = 30-50</a:t>
            </a:r>
          </a:p>
          <a:p>
            <a:pPr marL="742950" lvl="1" indent="-285750">
              <a:buFont typeface="Arial" panose="020B0604020202020204" pitchFamily="34" charset="0"/>
              <a:buChar char="•"/>
            </a:pPr>
            <a:r>
              <a:rPr lang="en-US" dirty="0"/>
              <a:t>i.e., subducted 30-50 times longer than necessary to become aseismic</a:t>
            </a:r>
          </a:p>
          <a:p>
            <a:pPr marL="742950" lvl="1" indent="-285750">
              <a:buFont typeface="Arial" panose="020B0604020202020204" pitchFamily="34" charset="0"/>
              <a:buChar char="•"/>
            </a:pPr>
            <a:r>
              <a:rPr lang="en-US" dirty="0"/>
              <a:t>Indistinguishable from asthenosphere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MT and AR slabs very short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slab to north of MT and AR slabs</a:t>
            </a:r>
          </a:p>
        </p:txBody>
      </p:sp>
      <p:sp>
        <p:nvSpPr>
          <p:cNvPr id="5" name="TextBox 4">
            <a:extLst>
              <a:ext uri="{FF2B5EF4-FFF2-40B4-BE49-F238E27FC236}">
                <a16:creationId xmlns:a16="http://schemas.microsoft.com/office/drawing/2014/main" id="{2C2EB8B8-D6AA-2CAB-52DE-408FDE867198}"/>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pic>
        <p:nvPicPr>
          <p:cNvPr id="7" name="Content Placeholder 3">
            <a:extLst>
              <a:ext uri="{FF2B5EF4-FFF2-40B4-BE49-F238E27FC236}">
                <a16:creationId xmlns:a16="http://schemas.microsoft.com/office/drawing/2014/main" id="{CD237DBF-F486-7801-017C-226ABF7A9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2066"/>
            <a:ext cx="7007892" cy="5630333"/>
          </a:xfrm>
          <a:prstGeom prst="rect">
            <a:avLst/>
          </a:prstGeom>
        </p:spPr>
      </p:pic>
    </p:spTree>
    <p:extLst>
      <p:ext uri="{BB962C8B-B14F-4D97-AF65-F5344CB8AC3E}">
        <p14:creationId xmlns:p14="http://schemas.microsoft.com/office/powerpoint/2010/main" val="84399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E4B5-A328-7666-45EB-FA4675E5F6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896F6B-9755-7E8B-D91E-BCCBA66C8A1B}"/>
              </a:ext>
            </a:extLst>
          </p:cNvPr>
          <p:cNvSpPr txBox="1"/>
          <p:nvPr/>
        </p:nvSpPr>
        <p:spPr>
          <a:xfrm>
            <a:off x="7112001" y="1032934"/>
            <a:ext cx="480694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East Pacific Rise spreading stopped at ~12 Ma</a:t>
            </a:r>
          </a:p>
          <a:p>
            <a:pPr marL="742950" lvl="1" indent="-285750">
              <a:buFont typeface="Arial" panose="020B0604020202020204" pitchFamily="34" charset="0"/>
              <a:buChar char="•"/>
            </a:pPr>
            <a:r>
              <a:rPr lang="en-US" dirty="0"/>
              <a:t>Offshore of Baja California</a:t>
            </a:r>
          </a:p>
          <a:p>
            <a:pPr marL="742950" lvl="1" indent="-285750">
              <a:buFont typeface="Arial" panose="020B0604020202020204" pitchFamily="34" charset="0"/>
              <a:buChar char="•"/>
            </a:pPr>
            <a:r>
              <a:rPr lang="en-US" dirty="0"/>
              <a:t>Due to southern triple junction jumping south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Assume subduction in this area stopped contemporaneously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43E59DD9-954F-D5F4-DC24-E8E7637192C2}"/>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pic>
        <p:nvPicPr>
          <p:cNvPr id="8" name="Content Placeholder 3">
            <a:extLst>
              <a:ext uri="{FF2B5EF4-FFF2-40B4-BE49-F238E27FC236}">
                <a16:creationId xmlns:a16="http://schemas.microsoft.com/office/drawing/2014/main" id="{9EBB5A7F-3143-165C-0EDD-BEB0F5B1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363"/>
            <a:ext cx="6994883" cy="5608637"/>
          </a:xfrm>
          <a:prstGeom prst="rect">
            <a:avLst/>
          </a:prstGeom>
        </p:spPr>
      </p:pic>
    </p:spTree>
    <p:extLst>
      <p:ext uri="{BB962C8B-B14F-4D97-AF65-F5344CB8AC3E}">
        <p14:creationId xmlns:p14="http://schemas.microsoft.com/office/powerpoint/2010/main" val="394985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BD96-CB15-E698-095B-EB46E1C9AF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F98A1E1-4DE0-35DE-0132-00780DBD8042}"/>
              </a:ext>
            </a:extLst>
          </p:cNvPr>
          <p:cNvSpPr txBox="1"/>
          <p:nvPr/>
        </p:nvSpPr>
        <p:spPr>
          <a:xfrm>
            <a:off x="237067" y="0"/>
            <a:ext cx="5105400" cy="523220"/>
          </a:xfrm>
          <a:prstGeom prst="rect">
            <a:avLst/>
          </a:prstGeom>
          <a:noFill/>
        </p:spPr>
        <p:txBody>
          <a:bodyPr wrap="square" rtlCol="0">
            <a:spAutoFit/>
          </a:bodyPr>
          <a:lstStyle/>
          <a:p>
            <a:r>
              <a:rPr lang="en-US" sz="2800" b="1" dirty="0"/>
              <a:t>Thermal Reconstructions</a:t>
            </a:r>
            <a:endParaRPr lang="en-CA" sz="2800" b="1" dirty="0"/>
          </a:p>
        </p:txBody>
      </p:sp>
      <p:pic>
        <p:nvPicPr>
          <p:cNvPr id="9" name="Content Placeholder 3">
            <a:extLst>
              <a:ext uri="{FF2B5EF4-FFF2-40B4-BE49-F238E27FC236}">
                <a16:creationId xmlns:a16="http://schemas.microsoft.com/office/drawing/2014/main" id="{EA3805DF-21DE-3DE9-AA1D-086DC7FC1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1"/>
            <a:ext cx="7253426" cy="5657084"/>
          </a:xfrm>
          <a:prstGeom prst="rect">
            <a:avLst/>
          </a:prstGeom>
        </p:spPr>
      </p:pic>
    </p:spTree>
    <p:extLst>
      <p:ext uri="{BB962C8B-B14F-4D97-AF65-F5344CB8AC3E}">
        <p14:creationId xmlns:p14="http://schemas.microsoft.com/office/powerpoint/2010/main" val="227600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A61AE-C130-85F3-E113-55A231012FA4}"/>
              </a:ext>
            </a:extLst>
          </p:cNvPr>
          <p:cNvSpPr>
            <a:spLocks noGrp="1"/>
          </p:cNvSpPr>
          <p:nvPr>
            <p:ph idx="1"/>
          </p:nvPr>
        </p:nvSpPr>
        <p:spPr>
          <a:xfrm>
            <a:off x="152400" y="1165606"/>
            <a:ext cx="5255264" cy="5062117"/>
          </a:xfrm>
        </p:spPr>
        <p:txBody>
          <a:bodyPr>
            <a:normAutofit lnSpcReduction="10000"/>
          </a:bodyPr>
          <a:lstStyle/>
          <a:p>
            <a:r>
              <a:rPr lang="en-CA" sz="2000" dirty="0"/>
              <a:t>How long do slabs stay coherent after subduction?</a:t>
            </a:r>
          </a:p>
          <a:p>
            <a:endParaRPr lang="en-US" sz="2000" dirty="0"/>
          </a:p>
          <a:p>
            <a:r>
              <a:rPr lang="en-US" sz="2000" dirty="0"/>
              <a:t>Goal: map paleo extent of </a:t>
            </a:r>
            <a:r>
              <a:rPr lang="en-US" sz="2000" b="1" dirty="0"/>
              <a:t>coherent</a:t>
            </a:r>
            <a:r>
              <a:rPr lang="en-US" sz="2000" dirty="0"/>
              <a:t> subducting slabs beneath N. America</a:t>
            </a:r>
          </a:p>
          <a:p>
            <a:r>
              <a:rPr lang="en-US" sz="2000" dirty="0"/>
              <a:t>Need to know the point where the slab becomes too warm or becomes incapable of inducing tectonism/volcanism above</a:t>
            </a:r>
          </a:p>
          <a:p>
            <a:r>
              <a:rPr lang="en-US" sz="2000" dirty="0"/>
              <a:t>Parameter S: the thermal state of a slab</a:t>
            </a:r>
          </a:p>
          <a:p>
            <a:pPr lvl="1"/>
            <a:endParaRPr lang="en-US" sz="1600" dirty="0"/>
          </a:p>
          <a:p>
            <a:r>
              <a:rPr lang="en-US" sz="2000" dirty="0"/>
              <a:t>Assimilation point probably S = 3 or 5, up to S = 10</a:t>
            </a:r>
          </a:p>
          <a:p>
            <a:pPr lvl="1"/>
            <a:r>
              <a:rPr lang="en-US" sz="1600" dirty="0"/>
              <a:t>Point where slab assimilates</a:t>
            </a:r>
          </a:p>
          <a:p>
            <a:pPr lvl="1"/>
            <a:endParaRPr lang="en-US" sz="1600" dirty="0"/>
          </a:p>
          <a:p>
            <a:r>
              <a:rPr lang="en-US" sz="2000" dirty="0"/>
              <a:t>Ex. At S=2, slab has been subducted 2x as long as needed to become aseismic at that point</a:t>
            </a:r>
          </a:p>
          <a:p>
            <a:endParaRPr lang="en-US" sz="2000" dirty="0"/>
          </a:p>
        </p:txBody>
      </p:sp>
      <p:pic>
        <p:nvPicPr>
          <p:cNvPr id="13" name="Picture 12">
            <a:extLst>
              <a:ext uri="{FF2B5EF4-FFF2-40B4-BE49-F238E27FC236}">
                <a16:creationId xmlns:a16="http://schemas.microsoft.com/office/drawing/2014/main" id="{8E54B9E7-3BFE-04A1-66A1-54D3145B6F60}"/>
              </a:ext>
            </a:extLst>
          </p:cNvPr>
          <p:cNvPicPr>
            <a:picLocks noChangeAspect="1"/>
          </p:cNvPicPr>
          <p:nvPr/>
        </p:nvPicPr>
        <p:blipFill>
          <a:blip r:embed="rId3"/>
          <a:stretch>
            <a:fillRect/>
          </a:stretch>
        </p:blipFill>
        <p:spPr>
          <a:xfrm>
            <a:off x="5972724" y="782676"/>
            <a:ext cx="5715000" cy="4057650"/>
          </a:xfrm>
          <a:prstGeom prst="rect">
            <a:avLst/>
          </a:prstGeom>
        </p:spPr>
      </p:pic>
      <p:sp>
        <p:nvSpPr>
          <p:cNvPr id="15" name="TextBox 14">
            <a:extLst>
              <a:ext uri="{FF2B5EF4-FFF2-40B4-BE49-F238E27FC236}">
                <a16:creationId xmlns:a16="http://schemas.microsoft.com/office/drawing/2014/main" id="{23DD2860-2E51-D8AD-2942-1608BB02A395}"/>
              </a:ext>
            </a:extLst>
          </p:cNvPr>
          <p:cNvSpPr txBox="1"/>
          <p:nvPr/>
        </p:nvSpPr>
        <p:spPr>
          <a:xfrm>
            <a:off x="152400" y="171880"/>
            <a:ext cx="4454835" cy="707886"/>
          </a:xfrm>
          <a:prstGeom prst="rect">
            <a:avLst/>
          </a:prstGeom>
          <a:noFill/>
        </p:spPr>
        <p:txBody>
          <a:bodyPr wrap="square" rtlCol="0">
            <a:spAutoFit/>
          </a:bodyPr>
          <a:lstStyle/>
          <a:p>
            <a:r>
              <a:rPr lang="en-US" sz="4000" b="1" dirty="0"/>
              <a:t>Purpose</a:t>
            </a:r>
            <a:endParaRPr lang="en-CA" sz="4000" b="1" dirty="0"/>
          </a:p>
        </p:txBody>
      </p:sp>
      <p:sp>
        <p:nvSpPr>
          <p:cNvPr id="16" name="TextBox 15">
            <a:extLst>
              <a:ext uri="{FF2B5EF4-FFF2-40B4-BE49-F238E27FC236}">
                <a16:creationId xmlns:a16="http://schemas.microsoft.com/office/drawing/2014/main" id="{D790DA7C-CFBC-9246-94A1-C08AD1493F50}"/>
              </a:ext>
            </a:extLst>
          </p:cNvPr>
          <p:cNvSpPr txBox="1"/>
          <p:nvPr/>
        </p:nvSpPr>
        <p:spPr>
          <a:xfrm>
            <a:off x="7589857" y="5304394"/>
            <a:ext cx="4097867" cy="923330"/>
          </a:xfrm>
          <a:prstGeom prst="rect">
            <a:avLst/>
          </a:prstGeom>
          <a:noFill/>
        </p:spPr>
        <p:txBody>
          <a:bodyPr wrap="square" rtlCol="0">
            <a:spAutoFit/>
          </a:bodyPr>
          <a:lstStyle/>
          <a:p>
            <a:r>
              <a:rPr lang="en-US" dirty="0"/>
              <a:t>Thermal state of slab can be characterized if time since entry and age of slab upon subduction are known</a:t>
            </a:r>
            <a:endParaRPr lang="en-CA" dirty="0"/>
          </a:p>
        </p:txBody>
      </p:sp>
    </p:spTree>
    <p:extLst>
      <p:ext uri="{BB962C8B-B14F-4D97-AF65-F5344CB8AC3E}">
        <p14:creationId xmlns:p14="http://schemas.microsoft.com/office/powerpoint/2010/main" val="186515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128A36-FC4B-47F0-33FB-23ADD1AE01BE}"/>
              </a:ext>
            </a:extLst>
          </p:cNvPr>
          <p:cNvSpPr txBox="1"/>
          <p:nvPr/>
        </p:nvSpPr>
        <p:spPr>
          <a:xfrm>
            <a:off x="0" y="815429"/>
            <a:ext cx="6167044"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Isochrons suggest Farallon plate was broken up throughout Cenozoic</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Fragmented into several smaller pieces as it approached trench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Northern and southern plates acted independently (Vancouver and Farallon)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Triple junction: Pacific-Vancouver-Farallon</a:t>
            </a:r>
          </a:p>
          <a:p>
            <a:pPr marL="742950" lvl="1" indent="-285750">
              <a:buFont typeface="Arial" panose="020B0604020202020204" pitchFamily="34" charset="0"/>
              <a:buChar char="•"/>
            </a:pPr>
            <a:r>
              <a:rPr lang="en-US" sz="2000" dirty="0"/>
              <a:t>Zig-zag offsets between 40-35 Ma indicates multiple N and S migrations</a:t>
            </a:r>
          </a:p>
          <a:p>
            <a:pPr marL="742950" lvl="1" indent="-285750">
              <a:buFont typeface="Arial" panose="020B0604020202020204" pitchFamily="34" charset="0"/>
              <a:buChar char="•"/>
            </a:pPr>
            <a:r>
              <a:rPr lang="en-US" sz="2000" dirty="0"/>
              <a:t>Suggests shearing/fragmentation was occurring</a:t>
            </a:r>
          </a:p>
          <a:p>
            <a:pPr marL="742950" lvl="1" indent="-285750">
              <a:buFont typeface="Arial" panose="020B0604020202020204" pitchFamily="34" charset="0"/>
              <a:buChar char="•"/>
            </a:pPr>
            <a:r>
              <a:rPr lang="en-US" sz="2000" dirty="0"/>
              <a:t>i.e. sheared lithosphere being delivered to slab gap region long before gap</a:t>
            </a:r>
            <a:r>
              <a:rPr lang="en-US" sz="2000" dirty="0">
                <a:solidFill>
                  <a:srgbClr val="0070C0"/>
                </a:solidFill>
              </a:rPr>
              <a:t> </a:t>
            </a:r>
            <a:r>
              <a:rPr lang="en-US" sz="2000" dirty="0"/>
              <a:t>appeared</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Fragmentation became more severe at 30 Ma</a:t>
            </a:r>
          </a:p>
        </p:txBody>
      </p:sp>
      <p:sp>
        <p:nvSpPr>
          <p:cNvPr id="8" name="TextBox 7">
            <a:extLst>
              <a:ext uri="{FF2B5EF4-FFF2-40B4-BE49-F238E27FC236}">
                <a16:creationId xmlns:a16="http://schemas.microsoft.com/office/drawing/2014/main" id="{AA50285B-6B44-3DAC-5C18-203880868F38}"/>
              </a:ext>
            </a:extLst>
          </p:cNvPr>
          <p:cNvSpPr txBox="1"/>
          <p:nvPr/>
        </p:nvSpPr>
        <p:spPr>
          <a:xfrm>
            <a:off x="6167044" y="6232541"/>
            <a:ext cx="5138280" cy="415498"/>
          </a:xfrm>
          <a:prstGeom prst="rect">
            <a:avLst/>
          </a:prstGeom>
          <a:noFill/>
        </p:spPr>
        <p:txBody>
          <a:bodyPr wrap="square" rtlCol="0">
            <a:spAutoFit/>
          </a:bodyPr>
          <a:lstStyle/>
          <a:p>
            <a:r>
              <a:rPr lang="en-US" sz="1050" dirty="0"/>
              <a:t>Magnetic reversal isochron numbers;  shaded area is sea floor formed at 35 Ma to demonstrate early Cenozoic shape of East Pacific rise.</a:t>
            </a:r>
            <a:endParaRPr lang="en-CA" sz="1050" dirty="0"/>
          </a:p>
        </p:txBody>
      </p:sp>
      <p:sp>
        <p:nvSpPr>
          <p:cNvPr id="9" name="TextBox 8">
            <a:extLst>
              <a:ext uri="{FF2B5EF4-FFF2-40B4-BE49-F238E27FC236}">
                <a16:creationId xmlns:a16="http://schemas.microsoft.com/office/drawing/2014/main" id="{562495D6-E1AF-0802-0DE5-2831BE82DADC}"/>
              </a:ext>
            </a:extLst>
          </p:cNvPr>
          <p:cNvSpPr txBox="1"/>
          <p:nvPr/>
        </p:nvSpPr>
        <p:spPr>
          <a:xfrm>
            <a:off x="88518" y="123753"/>
            <a:ext cx="6007482" cy="584775"/>
          </a:xfrm>
          <a:prstGeom prst="rect">
            <a:avLst/>
          </a:prstGeom>
          <a:noFill/>
        </p:spPr>
        <p:txBody>
          <a:bodyPr wrap="square" rtlCol="0">
            <a:spAutoFit/>
          </a:bodyPr>
          <a:lstStyle/>
          <a:p>
            <a:r>
              <a:rPr lang="en-US" sz="3200" b="1" dirty="0"/>
              <a:t>Clues from Seafloor Spreading</a:t>
            </a:r>
            <a:endParaRPr lang="en-CA" sz="3200" b="1" dirty="0"/>
          </a:p>
        </p:txBody>
      </p:sp>
      <p:grpSp>
        <p:nvGrpSpPr>
          <p:cNvPr id="17" name="Group 16">
            <a:extLst>
              <a:ext uri="{FF2B5EF4-FFF2-40B4-BE49-F238E27FC236}">
                <a16:creationId xmlns:a16="http://schemas.microsoft.com/office/drawing/2014/main" id="{1841B13E-7011-E6D4-2CAE-7A31077C174B}"/>
              </a:ext>
            </a:extLst>
          </p:cNvPr>
          <p:cNvGrpSpPr/>
          <p:nvPr/>
        </p:nvGrpSpPr>
        <p:grpSpPr>
          <a:xfrm>
            <a:off x="6096000" y="77465"/>
            <a:ext cx="6007482" cy="6108788"/>
            <a:chOff x="6430036" y="123753"/>
            <a:chExt cx="5643320" cy="5608049"/>
          </a:xfrm>
        </p:grpSpPr>
        <p:pic>
          <p:nvPicPr>
            <p:cNvPr id="11" name="Picture 10">
              <a:extLst>
                <a:ext uri="{FF2B5EF4-FFF2-40B4-BE49-F238E27FC236}">
                  <a16:creationId xmlns:a16="http://schemas.microsoft.com/office/drawing/2014/main" id="{76A65B0D-5EBE-7D9F-4671-8FB0E93A8A8B}"/>
                </a:ext>
              </a:extLst>
            </p:cNvPr>
            <p:cNvPicPr>
              <a:picLocks noChangeAspect="1"/>
            </p:cNvPicPr>
            <p:nvPr/>
          </p:nvPicPr>
          <p:blipFill>
            <a:blip r:embed="rId3"/>
            <a:stretch>
              <a:fillRect/>
            </a:stretch>
          </p:blipFill>
          <p:spPr>
            <a:xfrm>
              <a:off x="6430036" y="123753"/>
              <a:ext cx="5643320" cy="5608049"/>
            </a:xfrm>
            <a:prstGeom prst="rect">
              <a:avLst/>
            </a:prstGeom>
          </p:spPr>
        </p:pic>
        <p:sp>
          <p:nvSpPr>
            <p:cNvPr id="10" name="Rectangle 9">
              <a:extLst>
                <a:ext uri="{FF2B5EF4-FFF2-40B4-BE49-F238E27FC236}">
                  <a16:creationId xmlns:a16="http://schemas.microsoft.com/office/drawing/2014/main" id="{DE31B670-C718-7973-3B40-5F074BD1BCA2}"/>
                </a:ext>
              </a:extLst>
            </p:cNvPr>
            <p:cNvSpPr/>
            <p:nvPr/>
          </p:nvSpPr>
          <p:spPr>
            <a:xfrm>
              <a:off x="11247120" y="1544320"/>
              <a:ext cx="563880" cy="5892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3A64649-C8E8-E506-DA18-2B2B53EB67CF}"/>
                </a:ext>
              </a:extLst>
            </p:cNvPr>
            <p:cNvSpPr/>
            <p:nvPr/>
          </p:nvSpPr>
          <p:spPr>
            <a:xfrm>
              <a:off x="9845040" y="2687320"/>
              <a:ext cx="1051560" cy="96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4" name="Straight Arrow Connector 13">
            <a:extLst>
              <a:ext uri="{FF2B5EF4-FFF2-40B4-BE49-F238E27FC236}">
                <a16:creationId xmlns:a16="http://schemas.microsoft.com/office/drawing/2014/main" id="{27998831-160C-FA5F-92AC-B4728F325838}"/>
              </a:ext>
            </a:extLst>
          </p:cNvPr>
          <p:cNvCxnSpPr>
            <a:cxnSpLocks/>
          </p:cNvCxnSpPr>
          <p:nvPr/>
        </p:nvCxnSpPr>
        <p:spPr>
          <a:xfrm flipV="1">
            <a:off x="5621867" y="3539067"/>
            <a:ext cx="4060395" cy="499533"/>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04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3621-292F-A909-84CA-4EC2B955BA5C}"/>
              </a:ext>
            </a:extLst>
          </p:cNvPr>
          <p:cNvSpPr>
            <a:spLocks noGrp="1"/>
          </p:cNvSpPr>
          <p:nvPr>
            <p:ph type="title"/>
          </p:nvPr>
        </p:nvSpPr>
        <p:spPr>
          <a:xfrm>
            <a:off x="1" y="280459"/>
            <a:ext cx="4851400" cy="887941"/>
          </a:xfrm>
        </p:spPr>
        <p:txBody>
          <a:bodyPr/>
          <a:lstStyle/>
          <a:p>
            <a:r>
              <a:rPr lang="en-US" dirty="0"/>
              <a:t>Big Change at 30 Ma</a:t>
            </a:r>
            <a:endParaRPr lang="en-CA" dirty="0"/>
          </a:p>
        </p:txBody>
      </p:sp>
      <p:pic>
        <p:nvPicPr>
          <p:cNvPr id="5" name="Picture 4">
            <a:extLst>
              <a:ext uri="{FF2B5EF4-FFF2-40B4-BE49-F238E27FC236}">
                <a16:creationId xmlns:a16="http://schemas.microsoft.com/office/drawing/2014/main" id="{361A5FB3-4C4A-9536-F8CD-C0CE241D4200}"/>
              </a:ext>
            </a:extLst>
          </p:cNvPr>
          <p:cNvPicPr>
            <a:picLocks noChangeAspect="1"/>
          </p:cNvPicPr>
          <p:nvPr/>
        </p:nvPicPr>
        <p:blipFill>
          <a:blip r:embed="rId3"/>
          <a:stretch>
            <a:fillRect/>
          </a:stretch>
        </p:blipFill>
        <p:spPr>
          <a:xfrm>
            <a:off x="4735729" y="79906"/>
            <a:ext cx="7456271" cy="6049962"/>
          </a:xfrm>
          <a:prstGeom prst="rect">
            <a:avLst/>
          </a:prstGeom>
        </p:spPr>
      </p:pic>
      <p:sp>
        <p:nvSpPr>
          <p:cNvPr id="6" name="TextBox 5">
            <a:extLst>
              <a:ext uri="{FF2B5EF4-FFF2-40B4-BE49-F238E27FC236}">
                <a16:creationId xmlns:a16="http://schemas.microsoft.com/office/drawing/2014/main" id="{C37E4152-2E86-0836-E3BB-F36215A0FFF2}"/>
              </a:ext>
            </a:extLst>
          </p:cNvPr>
          <p:cNvSpPr txBox="1"/>
          <p:nvPr/>
        </p:nvSpPr>
        <p:spPr>
          <a:xfrm>
            <a:off x="228600" y="1168400"/>
            <a:ext cx="4351867" cy="3416320"/>
          </a:xfrm>
          <a:prstGeom prst="rect">
            <a:avLst/>
          </a:prstGeom>
          <a:noFill/>
        </p:spPr>
        <p:txBody>
          <a:bodyPr wrap="square" rtlCol="0">
            <a:spAutoFit/>
          </a:bodyPr>
          <a:lstStyle/>
          <a:p>
            <a:pPr marL="285750" indent="-285750">
              <a:buFont typeface="Arial" panose="020B0604020202020204" pitchFamily="34" charset="0"/>
              <a:buChar char="•"/>
            </a:pPr>
            <a:r>
              <a:rPr lang="en-US" dirty="0"/>
              <a:t>Fast eastward motion abruptly changes to </a:t>
            </a:r>
            <a:r>
              <a:rPr lang="en-US" b="1" dirty="0"/>
              <a:t>slow, SE motion </a:t>
            </a:r>
            <a:r>
              <a:rPr lang="en-US" dirty="0"/>
              <a:t>(</a:t>
            </a:r>
            <a:r>
              <a:rPr lang="en-US" dirty="0" err="1"/>
              <a:t>wrt</a:t>
            </a:r>
            <a:r>
              <a:rPr lang="en-US" dirty="0"/>
              <a:t> Pacific plate)</a:t>
            </a:r>
          </a:p>
          <a:p>
            <a:pPr marL="742950" lvl="1" indent="-285750">
              <a:buFont typeface="Arial" panose="020B0604020202020204" pitchFamily="34" charset="0"/>
              <a:buChar char="•"/>
            </a:pPr>
            <a:r>
              <a:rPr lang="en-US" dirty="0"/>
              <a:t>i.e., slowed as approached trench</a:t>
            </a:r>
          </a:p>
          <a:p>
            <a:pPr lvl="1"/>
            <a:endParaRPr lang="en-US" dirty="0"/>
          </a:p>
          <a:p>
            <a:pPr marL="285750" indent="-285750">
              <a:buFont typeface="Arial" panose="020B0604020202020204" pitchFamily="34" charset="0"/>
              <a:buChar char="•"/>
            </a:pPr>
            <a:r>
              <a:rPr lang="en-US" dirty="0"/>
              <a:t>Visible in anomalies &lt;10: have NE trend and close spacing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Monterey (MT) and Arguello (AR) plates broke free from Farallon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19 Ma Monterey spreading stopped; plate never reached subduction zone</a:t>
            </a:r>
            <a:endParaRPr lang="en-CA" dirty="0"/>
          </a:p>
        </p:txBody>
      </p:sp>
      <p:cxnSp>
        <p:nvCxnSpPr>
          <p:cNvPr id="8" name="Straight Connector 7">
            <a:extLst>
              <a:ext uri="{FF2B5EF4-FFF2-40B4-BE49-F238E27FC236}">
                <a16:creationId xmlns:a16="http://schemas.microsoft.com/office/drawing/2014/main" id="{2072305C-B061-6B09-ECC9-C6C648495932}"/>
              </a:ext>
            </a:extLst>
          </p:cNvPr>
          <p:cNvCxnSpPr/>
          <p:nvPr/>
        </p:nvCxnSpPr>
        <p:spPr>
          <a:xfrm>
            <a:off x="8390467" y="280459"/>
            <a:ext cx="0" cy="2090208"/>
          </a:xfrm>
          <a:prstGeom prst="line">
            <a:avLst/>
          </a:prstGeom>
          <a:ln w="28575">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593EB9F-2D48-A0C1-6452-3DD80FED609B}"/>
              </a:ext>
            </a:extLst>
          </p:cNvPr>
          <p:cNvCxnSpPr>
            <a:cxnSpLocks/>
          </p:cNvCxnSpPr>
          <p:nvPr/>
        </p:nvCxnSpPr>
        <p:spPr>
          <a:xfrm>
            <a:off x="8398934" y="2523067"/>
            <a:ext cx="0" cy="2954866"/>
          </a:xfrm>
          <a:prstGeom prst="line">
            <a:avLst/>
          </a:prstGeom>
          <a:ln w="28575">
            <a:solidFill>
              <a:schemeClr val="tx1"/>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40696C1-CD91-1AFC-DA5B-278E50EA75A2}"/>
              </a:ext>
            </a:extLst>
          </p:cNvPr>
          <p:cNvSpPr txBox="1"/>
          <p:nvPr/>
        </p:nvSpPr>
        <p:spPr>
          <a:xfrm rot="5400000">
            <a:off x="8021739" y="3869695"/>
            <a:ext cx="1016000" cy="261610"/>
          </a:xfrm>
          <a:prstGeom prst="rect">
            <a:avLst/>
          </a:prstGeom>
          <a:noFill/>
        </p:spPr>
        <p:txBody>
          <a:bodyPr wrap="square" rtlCol="0">
            <a:spAutoFit/>
          </a:bodyPr>
          <a:lstStyle/>
          <a:p>
            <a:r>
              <a:rPr lang="en-US" sz="1100" dirty="0"/>
              <a:t>Slow-moving</a:t>
            </a:r>
            <a:endParaRPr lang="en-CA" sz="1100" dirty="0"/>
          </a:p>
        </p:txBody>
      </p:sp>
      <p:sp>
        <p:nvSpPr>
          <p:cNvPr id="12" name="TextBox 11">
            <a:extLst>
              <a:ext uri="{FF2B5EF4-FFF2-40B4-BE49-F238E27FC236}">
                <a16:creationId xmlns:a16="http://schemas.microsoft.com/office/drawing/2014/main" id="{D11D627D-A2F3-5DA9-75AD-32BDDBAE2E98}"/>
              </a:ext>
            </a:extLst>
          </p:cNvPr>
          <p:cNvSpPr txBox="1"/>
          <p:nvPr/>
        </p:nvSpPr>
        <p:spPr>
          <a:xfrm rot="5400000">
            <a:off x="8013272" y="1300062"/>
            <a:ext cx="1016000" cy="261610"/>
          </a:xfrm>
          <a:prstGeom prst="rect">
            <a:avLst/>
          </a:prstGeom>
          <a:noFill/>
        </p:spPr>
        <p:txBody>
          <a:bodyPr wrap="square" rtlCol="0">
            <a:spAutoFit/>
          </a:bodyPr>
          <a:lstStyle/>
          <a:p>
            <a:r>
              <a:rPr lang="en-US" sz="1100" dirty="0"/>
              <a:t>Fast-moving</a:t>
            </a:r>
            <a:endParaRPr lang="en-CA" sz="1100" dirty="0"/>
          </a:p>
        </p:txBody>
      </p:sp>
      <p:cxnSp>
        <p:nvCxnSpPr>
          <p:cNvPr id="15" name="Straight Arrow Connector 14">
            <a:extLst>
              <a:ext uri="{FF2B5EF4-FFF2-40B4-BE49-F238E27FC236}">
                <a16:creationId xmlns:a16="http://schemas.microsoft.com/office/drawing/2014/main" id="{3B42423F-EED3-6F06-2E3A-3C8ECCBB40AB}"/>
              </a:ext>
            </a:extLst>
          </p:cNvPr>
          <p:cNvCxnSpPr/>
          <p:nvPr/>
        </p:nvCxnSpPr>
        <p:spPr>
          <a:xfrm flipV="1">
            <a:off x="4382931" y="4207933"/>
            <a:ext cx="6310469" cy="118534"/>
          </a:xfrm>
          <a:prstGeom prst="straightConnector1">
            <a:avLst/>
          </a:prstGeom>
          <a:ln w="28575">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303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5AC4-C948-7ABE-1FEE-F0896D28BE26}"/>
              </a:ext>
            </a:extLst>
          </p:cNvPr>
          <p:cNvSpPr>
            <a:spLocks noGrp="1"/>
          </p:cNvSpPr>
          <p:nvPr>
            <p:ph type="title"/>
          </p:nvPr>
        </p:nvSpPr>
        <p:spPr>
          <a:xfrm>
            <a:off x="0" y="0"/>
            <a:ext cx="7594600" cy="1312333"/>
          </a:xfrm>
        </p:spPr>
        <p:txBody>
          <a:bodyPr/>
          <a:lstStyle/>
          <a:p>
            <a:r>
              <a:rPr lang="en-US" dirty="0"/>
              <a:t>Reconstructing the Shelf Edge</a:t>
            </a:r>
            <a:endParaRPr lang="en-CA" dirty="0"/>
          </a:p>
        </p:txBody>
      </p:sp>
      <p:sp>
        <p:nvSpPr>
          <p:cNvPr id="3" name="Content Placeholder 2">
            <a:extLst>
              <a:ext uri="{FF2B5EF4-FFF2-40B4-BE49-F238E27FC236}">
                <a16:creationId xmlns:a16="http://schemas.microsoft.com/office/drawing/2014/main" id="{441F916E-0C5D-72D3-2E44-8D03433A8C31}"/>
              </a:ext>
            </a:extLst>
          </p:cNvPr>
          <p:cNvSpPr>
            <a:spLocks noGrp="1"/>
          </p:cNvSpPr>
          <p:nvPr>
            <p:ph idx="1"/>
          </p:nvPr>
        </p:nvSpPr>
        <p:spPr>
          <a:xfrm>
            <a:off x="0" y="1312332"/>
            <a:ext cx="7594600" cy="5119203"/>
          </a:xfrm>
        </p:spPr>
        <p:txBody>
          <a:bodyPr>
            <a:normAutofit fontScale="92500" lnSpcReduction="10000"/>
          </a:bodyPr>
          <a:lstStyle/>
          <a:p>
            <a:r>
              <a:rPr lang="en-US" dirty="0"/>
              <a:t>Need approx. location of Cenozoic edge of N. America to map thermal states</a:t>
            </a:r>
          </a:p>
          <a:p>
            <a:pPr lvl="1"/>
            <a:r>
              <a:rPr lang="en-US" dirty="0"/>
              <a:t>Trench position changed as Basin and Range extended and transform faulting began</a:t>
            </a:r>
            <a:endParaRPr lang="en-CA" dirty="0"/>
          </a:p>
          <a:p>
            <a:pPr lvl="1"/>
            <a:endParaRPr lang="en-CA" dirty="0"/>
          </a:p>
          <a:p>
            <a:r>
              <a:rPr lang="en-CA" dirty="0"/>
              <a:t>Predicted timing and extent of continental deformation using “global circuit” (??)</a:t>
            </a:r>
          </a:p>
          <a:p>
            <a:endParaRPr lang="en-CA" dirty="0"/>
          </a:p>
          <a:p>
            <a:r>
              <a:rPr lang="en-CA" dirty="0"/>
              <a:t>Imagine the dot (MTJ) is the same distance from shelf edge through time</a:t>
            </a:r>
          </a:p>
          <a:p>
            <a:r>
              <a:rPr lang="en-CA" dirty="0"/>
              <a:t>Pin two points to stable north America</a:t>
            </a:r>
          </a:p>
          <a:p>
            <a:r>
              <a:rPr lang="en-CA" dirty="0"/>
              <a:t>Coastline distends through time</a:t>
            </a:r>
          </a:p>
          <a:p>
            <a:pPr lvl="1"/>
            <a:r>
              <a:rPr lang="en-CA" dirty="0"/>
              <a:t>Reflective of combined B&amp;R extension and deformation in California</a:t>
            </a:r>
          </a:p>
          <a:p>
            <a:endParaRPr lang="en-CA" dirty="0"/>
          </a:p>
          <a:p>
            <a:endParaRPr lang="en-US" dirty="0"/>
          </a:p>
        </p:txBody>
      </p:sp>
      <p:pic>
        <p:nvPicPr>
          <p:cNvPr id="5" name="Picture 4">
            <a:extLst>
              <a:ext uri="{FF2B5EF4-FFF2-40B4-BE49-F238E27FC236}">
                <a16:creationId xmlns:a16="http://schemas.microsoft.com/office/drawing/2014/main" id="{D81FDAB2-7B5D-20CC-9028-9E1D796BD46D}"/>
              </a:ext>
            </a:extLst>
          </p:cNvPr>
          <p:cNvPicPr>
            <a:picLocks noChangeAspect="1"/>
          </p:cNvPicPr>
          <p:nvPr/>
        </p:nvPicPr>
        <p:blipFill>
          <a:blip r:embed="rId3"/>
          <a:stretch>
            <a:fillRect/>
          </a:stretch>
        </p:blipFill>
        <p:spPr>
          <a:xfrm>
            <a:off x="7572375" y="0"/>
            <a:ext cx="4619625" cy="6000750"/>
          </a:xfrm>
          <a:prstGeom prst="rect">
            <a:avLst/>
          </a:prstGeom>
        </p:spPr>
      </p:pic>
    </p:spTree>
    <p:extLst>
      <p:ext uri="{BB962C8B-B14F-4D97-AF65-F5344CB8AC3E}">
        <p14:creationId xmlns:p14="http://schemas.microsoft.com/office/powerpoint/2010/main" val="3284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3B6D4-42E3-04B2-6246-4728997E06AB}"/>
              </a:ext>
            </a:extLst>
          </p:cNvPr>
          <p:cNvSpPr>
            <a:spLocks noGrp="1"/>
          </p:cNvSpPr>
          <p:nvPr>
            <p:ph type="title"/>
          </p:nvPr>
        </p:nvSpPr>
        <p:spPr>
          <a:xfrm>
            <a:off x="0" y="0"/>
            <a:ext cx="2980267" cy="855133"/>
          </a:xfrm>
        </p:spPr>
        <p:txBody>
          <a:bodyPr/>
          <a:lstStyle/>
          <a:p>
            <a:r>
              <a:rPr lang="en-US" b="1" dirty="0"/>
              <a:t>Results</a:t>
            </a:r>
            <a:endParaRPr lang="en-CA" b="1" dirty="0"/>
          </a:p>
        </p:txBody>
      </p:sp>
      <p:pic>
        <p:nvPicPr>
          <p:cNvPr id="4" name="Picture 3">
            <a:extLst>
              <a:ext uri="{FF2B5EF4-FFF2-40B4-BE49-F238E27FC236}">
                <a16:creationId xmlns:a16="http://schemas.microsoft.com/office/drawing/2014/main" id="{CFF6AED7-3E8F-B542-1CA4-C63ED9CC5B9B}"/>
              </a:ext>
            </a:extLst>
          </p:cNvPr>
          <p:cNvPicPr>
            <a:picLocks noChangeAspect="1"/>
          </p:cNvPicPr>
          <p:nvPr/>
        </p:nvPicPr>
        <p:blipFill>
          <a:blip r:embed="rId2"/>
          <a:stretch>
            <a:fillRect/>
          </a:stretch>
        </p:blipFill>
        <p:spPr>
          <a:xfrm>
            <a:off x="0" y="969432"/>
            <a:ext cx="7216756" cy="5187949"/>
          </a:xfrm>
          <a:prstGeom prst="rect">
            <a:avLst/>
          </a:prstGeom>
        </p:spPr>
      </p:pic>
      <p:sp>
        <p:nvSpPr>
          <p:cNvPr id="5" name="TextBox 4">
            <a:extLst>
              <a:ext uri="{FF2B5EF4-FFF2-40B4-BE49-F238E27FC236}">
                <a16:creationId xmlns:a16="http://schemas.microsoft.com/office/drawing/2014/main" id="{EBB24547-5825-9DFE-C569-29EA92B1D98A}"/>
              </a:ext>
            </a:extLst>
          </p:cNvPr>
          <p:cNvSpPr txBox="1"/>
          <p:nvPr/>
        </p:nvSpPr>
        <p:spPr>
          <a:xfrm>
            <a:off x="245533" y="6271680"/>
            <a:ext cx="6971223" cy="246221"/>
          </a:xfrm>
          <a:prstGeom prst="rect">
            <a:avLst/>
          </a:prstGeom>
          <a:noFill/>
        </p:spPr>
        <p:txBody>
          <a:bodyPr wrap="square" rtlCol="0">
            <a:spAutoFit/>
          </a:bodyPr>
          <a:lstStyle/>
          <a:p>
            <a:r>
              <a:rPr lang="en-US" sz="1000" dirty="0"/>
              <a:t>S&lt;2 stippled; S = 3 dashed; dotted lines are approx. location of Van-Farallon plate boundary.</a:t>
            </a:r>
            <a:endParaRPr lang="en-CA" sz="1000" dirty="0"/>
          </a:p>
        </p:txBody>
      </p:sp>
      <p:sp>
        <p:nvSpPr>
          <p:cNvPr id="7" name="TextBox 6">
            <a:extLst>
              <a:ext uri="{FF2B5EF4-FFF2-40B4-BE49-F238E27FC236}">
                <a16:creationId xmlns:a16="http://schemas.microsoft.com/office/drawing/2014/main" id="{2E44C3D5-1893-75A9-753F-6E5955653531}"/>
              </a:ext>
            </a:extLst>
          </p:cNvPr>
          <p:cNvSpPr txBox="1"/>
          <p:nvPr/>
        </p:nvSpPr>
        <p:spPr>
          <a:xfrm>
            <a:off x="7216756" y="804332"/>
            <a:ext cx="485247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Slab was long, cold, likely shallow pre-50 Ma</a:t>
            </a:r>
          </a:p>
          <a:p>
            <a:pPr marL="742950" lvl="1" indent="-285750">
              <a:buFont typeface="Arial" panose="020B0604020202020204" pitchFamily="34" charset="0"/>
              <a:buChar char="•"/>
            </a:pPr>
            <a:r>
              <a:rPr lang="en-US" dirty="0"/>
              <a:t>Extended all the way to Colorado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Mid-Cenozoic, length of cold slab shortened</a:t>
            </a:r>
          </a:p>
          <a:p>
            <a:pPr marL="800100" lvl="1" indent="-342900">
              <a:buFont typeface="Arial" panose="020B0604020202020204" pitchFamily="34" charset="0"/>
              <a:buChar char="•"/>
            </a:pPr>
            <a:r>
              <a:rPr lang="en-CA" dirty="0"/>
              <a:t>Due to younger age upon entry and slower subduction rate</a:t>
            </a:r>
          </a:p>
          <a:p>
            <a:pPr marL="800100" lvl="1" indent="-342900">
              <a:buFont typeface="Arial" panose="020B0604020202020204" pitchFamily="34" charset="0"/>
              <a:buChar char="•"/>
            </a:pPr>
            <a:r>
              <a:rPr lang="en-CA" dirty="0"/>
              <a:t>Slab broke up and formed smaller plates (MT and AR) at 30 Ma</a:t>
            </a:r>
          </a:p>
          <a:p>
            <a:pPr marL="800100" lvl="1"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Plate movement slowed around 30 Ma</a:t>
            </a:r>
          </a:p>
          <a:p>
            <a:pPr marL="342900" indent="-342900">
              <a:buFont typeface="Arial" panose="020B0604020202020204" pitchFamily="34" charset="0"/>
              <a:buChar char="•"/>
            </a:pPr>
            <a:endParaRPr lang="en-CA" dirty="0"/>
          </a:p>
          <a:p>
            <a:pPr marL="285750" indent="-285750">
              <a:buFont typeface="Arial" panose="020B0604020202020204" pitchFamily="34" charset="0"/>
              <a:buChar char="•"/>
            </a:pPr>
            <a:r>
              <a:rPr lang="en-CA" dirty="0"/>
              <a:t>Slab gap formed gradually, developing from the east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N-S widening of slab gap as transform system evolved (SAF) </a:t>
            </a:r>
          </a:p>
          <a:p>
            <a:pPr marL="800100" lvl="1" indent="-342900">
              <a:buFont typeface="Arial" panose="020B0604020202020204" pitchFamily="34" charset="0"/>
              <a:buChar char="•"/>
            </a:pPr>
            <a:r>
              <a:rPr lang="en-CA" dirty="0"/>
              <a:t>Continuing to present day</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9134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Plate Tectonics in a Nutshell (Tanya Atwater)">
            <a:hlinkClick r:id="" action="ppaction://media"/>
            <a:extLst>
              <a:ext uri="{FF2B5EF4-FFF2-40B4-BE49-F238E27FC236}">
                <a16:creationId xmlns:a16="http://schemas.microsoft.com/office/drawing/2014/main" id="{F563BDED-44F7-1B27-973C-69B7DE82E286}"/>
              </a:ext>
            </a:extLst>
          </p:cNvPr>
          <p:cNvPicPr>
            <a:picLocks noRot="1" noChangeAspect="1"/>
          </p:cNvPicPr>
          <p:nvPr>
            <a:videoFile r:link="rId1"/>
          </p:nvPr>
        </p:nvPicPr>
        <p:blipFill>
          <a:blip r:embed="rId3"/>
          <a:stretch>
            <a:fillRect/>
          </a:stretch>
        </p:blipFill>
        <p:spPr>
          <a:xfrm>
            <a:off x="2097741" y="729982"/>
            <a:ext cx="7996518" cy="5997389"/>
          </a:xfrm>
          <a:prstGeom prst="rect">
            <a:avLst/>
          </a:prstGeom>
        </p:spPr>
      </p:pic>
      <p:sp>
        <p:nvSpPr>
          <p:cNvPr id="4" name="TextBox 3">
            <a:extLst>
              <a:ext uri="{FF2B5EF4-FFF2-40B4-BE49-F238E27FC236}">
                <a16:creationId xmlns:a16="http://schemas.microsoft.com/office/drawing/2014/main" id="{6A5BE0B7-9428-FB61-6528-49EC1BE93601}"/>
              </a:ext>
            </a:extLst>
          </p:cNvPr>
          <p:cNvSpPr txBox="1"/>
          <p:nvPr/>
        </p:nvSpPr>
        <p:spPr>
          <a:xfrm>
            <a:off x="0" y="0"/>
            <a:ext cx="5993546" cy="584775"/>
          </a:xfrm>
          <a:prstGeom prst="rect">
            <a:avLst/>
          </a:prstGeom>
          <a:noFill/>
        </p:spPr>
        <p:txBody>
          <a:bodyPr wrap="square" rtlCol="0">
            <a:spAutoFit/>
          </a:bodyPr>
          <a:lstStyle/>
          <a:p>
            <a:r>
              <a:rPr lang="en-US" sz="3200" b="1" dirty="0"/>
              <a:t>“Plate Tectonics in a Nutshell”</a:t>
            </a:r>
            <a:endParaRPr lang="en-CA" sz="3200" b="1" dirty="0"/>
          </a:p>
        </p:txBody>
      </p:sp>
    </p:spTree>
    <p:extLst>
      <p:ext uri="{BB962C8B-B14F-4D97-AF65-F5344CB8AC3E}">
        <p14:creationId xmlns:p14="http://schemas.microsoft.com/office/powerpoint/2010/main" val="28533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D4505-EE48-EEE7-AB42-BCCDE0E3643A}"/>
              </a:ext>
            </a:extLst>
          </p:cNvPr>
          <p:cNvSpPr>
            <a:spLocks noGrp="1"/>
          </p:cNvSpPr>
          <p:nvPr>
            <p:ph type="title"/>
          </p:nvPr>
        </p:nvSpPr>
        <p:spPr>
          <a:xfrm>
            <a:off x="0" y="18255"/>
            <a:ext cx="3894667" cy="766763"/>
          </a:xfrm>
        </p:spPr>
        <p:txBody>
          <a:bodyPr/>
          <a:lstStyle/>
          <a:p>
            <a:r>
              <a:rPr lang="en-US" b="1" dirty="0"/>
              <a:t>Key Takeaways</a:t>
            </a:r>
            <a:endParaRPr lang="en-CA" b="1" dirty="0"/>
          </a:p>
        </p:txBody>
      </p:sp>
      <p:pic>
        <p:nvPicPr>
          <p:cNvPr id="5" name="Picture 4">
            <a:extLst>
              <a:ext uri="{FF2B5EF4-FFF2-40B4-BE49-F238E27FC236}">
                <a16:creationId xmlns:a16="http://schemas.microsoft.com/office/drawing/2014/main" id="{E459366E-8E80-0121-F8FB-B01F4A577EA5}"/>
              </a:ext>
            </a:extLst>
          </p:cNvPr>
          <p:cNvPicPr>
            <a:picLocks noChangeAspect="1"/>
          </p:cNvPicPr>
          <p:nvPr/>
        </p:nvPicPr>
        <p:blipFill>
          <a:blip r:embed="rId2"/>
          <a:stretch>
            <a:fillRect/>
          </a:stretch>
        </p:blipFill>
        <p:spPr>
          <a:xfrm>
            <a:off x="7878345" y="1088675"/>
            <a:ext cx="4313655" cy="3100981"/>
          </a:xfrm>
          <a:prstGeom prst="rect">
            <a:avLst/>
          </a:prstGeom>
        </p:spPr>
      </p:pic>
      <p:grpSp>
        <p:nvGrpSpPr>
          <p:cNvPr id="9" name="Group 8">
            <a:extLst>
              <a:ext uri="{FF2B5EF4-FFF2-40B4-BE49-F238E27FC236}">
                <a16:creationId xmlns:a16="http://schemas.microsoft.com/office/drawing/2014/main" id="{7A8AF176-1A03-7156-1697-F113E923F2FC}"/>
              </a:ext>
            </a:extLst>
          </p:cNvPr>
          <p:cNvGrpSpPr/>
          <p:nvPr/>
        </p:nvGrpSpPr>
        <p:grpSpPr>
          <a:xfrm>
            <a:off x="0" y="785018"/>
            <a:ext cx="3977685" cy="4510830"/>
            <a:chOff x="6248928" y="571499"/>
            <a:chExt cx="4867805" cy="5241294"/>
          </a:xfrm>
        </p:grpSpPr>
        <p:pic>
          <p:nvPicPr>
            <p:cNvPr id="7" name="Picture 6">
              <a:extLst>
                <a:ext uri="{FF2B5EF4-FFF2-40B4-BE49-F238E27FC236}">
                  <a16:creationId xmlns:a16="http://schemas.microsoft.com/office/drawing/2014/main" id="{4EA14D19-A6FB-44A7-ABA5-595354C4AB94}"/>
                </a:ext>
              </a:extLst>
            </p:cNvPr>
            <p:cNvPicPr>
              <a:picLocks noChangeAspect="1"/>
            </p:cNvPicPr>
            <p:nvPr/>
          </p:nvPicPr>
          <p:blipFill>
            <a:blip r:embed="rId3"/>
            <a:stretch>
              <a:fillRect/>
            </a:stretch>
          </p:blipFill>
          <p:spPr>
            <a:xfrm>
              <a:off x="6248928" y="571499"/>
              <a:ext cx="4867805" cy="5241294"/>
            </a:xfrm>
            <a:prstGeom prst="rect">
              <a:avLst/>
            </a:prstGeom>
          </p:spPr>
        </p:pic>
        <p:sp>
          <p:nvSpPr>
            <p:cNvPr id="8" name="TextBox 7">
              <a:extLst>
                <a:ext uri="{FF2B5EF4-FFF2-40B4-BE49-F238E27FC236}">
                  <a16:creationId xmlns:a16="http://schemas.microsoft.com/office/drawing/2014/main" id="{6225B968-D336-942E-310A-6071793E0177}"/>
                </a:ext>
              </a:extLst>
            </p:cNvPr>
            <p:cNvSpPr txBox="1"/>
            <p:nvPr/>
          </p:nvSpPr>
          <p:spPr>
            <a:xfrm>
              <a:off x="8475132" y="1174541"/>
              <a:ext cx="641330" cy="401844"/>
            </a:xfrm>
            <a:prstGeom prst="rect">
              <a:avLst/>
            </a:prstGeom>
            <a:noFill/>
          </p:spPr>
          <p:txBody>
            <a:bodyPr wrap="square" rtlCol="0">
              <a:spAutoFit/>
            </a:bodyPr>
            <a:lstStyle/>
            <a:p>
              <a:r>
                <a:rPr lang="en-US" sz="1600" dirty="0"/>
                <a:t>Ma</a:t>
              </a:r>
              <a:endParaRPr lang="en-CA" sz="1600" dirty="0"/>
            </a:p>
          </p:txBody>
        </p:sp>
      </p:grpSp>
      <p:sp>
        <p:nvSpPr>
          <p:cNvPr id="11" name="TextBox 10">
            <a:extLst>
              <a:ext uri="{FF2B5EF4-FFF2-40B4-BE49-F238E27FC236}">
                <a16:creationId xmlns:a16="http://schemas.microsoft.com/office/drawing/2014/main" id="{EC1487A9-D0B3-60D4-DB03-D9FC5F65FB59}"/>
              </a:ext>
            </a:extLst>
          </p:cNvPr>
          <p:cNvSpPr txBox="1"/>
          <p:nvPr/>
        </p:nvSpPr>
        <p:spPr>
          <a:xfrm>
            <a:off x="3791492" y="247478"/>
            <a:ext cx="4293351" cy="4524315"/>
          </a:xfrm>
          <a:prstGeom prst="rect">
            <a:avLst/>
          </a:prstGeom>
          <a:noFill/>
        </p:spPr>
        <p:txBody>
          <a:bodyPr wrap="square" rtlCol="0">
            <a:spAutoFit/>
          </a:bodyPr>
          <a:lstStyle/>
          <a:p>
            <a:pPr marL="342900" indent="-342900">
              <a:buFont typeface="+mj-lt"/>
              <a:buAutoNum type="arabicPeriod"/>
            </a:pPr>
            <a:r>
              <a:rPr lang="en-US" b="1" dirty="0"/>
              <a:t>~50 Ma: </a:t>
            </a:r>
            <a:r>
              <a:rPr lang="en-US" dirty="0"/>
              <a:t>slab long and cold during Laramide Orogeny</a:t>
            </a:r>
          </a:p>
          <a:p>
            <a:pPr marL="800100" lvl="1" indent="-342900">
              <a:buFont typeface="Arial" panose="020B0604020202020204" pitchFamily="34" charset="0"/>
              <a:buChar char="•"/>
            </a:pPr>
            <a:r>
              <a:rPr lang="en-US" dirty="0"/>
              <a:t>Flat slab may have extended to Colorado</a:t>
            </a:r>
          </a:p>
          <a:p>
            <a:pPr marL="342900" indent="-342900">
              <a:buFont typeface="+mj-lt"/>
              <a:buAutoNum type="arabicPeriod"/>
            </a:pPr>
            <a:r>
              <a:rPr lang="en-CA" b="1" dirty="0"/>
              <a:t>Mid-Cenozoic: </a:t>
            </a:r>
            <a:r>
              <a:rPr lang="en-CA" dirty="0"/>
              <a:t>length of cold slab shortened rapidly </a:t>
            </a:r>
          </a:p>
          <a:p>
            <a:pPr marL="800100" lvl="1" indent="-342900">
              <a:buFont typeface="Arial" panose="020B0604020202020204" pitchFamily="34" charset="0"/>
              <a:buChar char="•"/>
            </a:pPr>
            <a:r>
              <a:rPr lang="en-CA" dirty="0"/>
              <a:t>Due to lower age upon entry and slower subduction rate</a:t>
            </a:r>
          </a:p>
          <a:p>
            <a:pPr marL="800100" lvl="1" indent="-342900">
              <a:buFont typeface="Arial" panose="020B0604020202020204" pitchFamily="34" charset="0"/>
              <a:buChar char="•"/>
            </a:pPr>
            <a:r>
              <a:rPr lang="en-CA" dirty="0"/>
              <a:t>Slab broke up and formed smaller plates (MT and AR) at 30 Ma</a:t>
            </a:r>
          </a:p>
          <a:p>
            <a:pPr marL="342900" indent="-342900">
              <a:buFont typeface="+mj-lt"/>
              <a:buAutoNum type="arabicPeriod"/>
            </a:pPr>
            <a:r>
              <a:rPr lang="en-CA" b="1" dirty="0"/>
              <a:t>~30 Ma - present: </a:t>
            </a:r>
            <a:r>
              <a:rPr lang="en-CA" dirty="0"/>
              <a:t>Slab gap developed where the fragmented plates did not reach subduction zone</a:t>
            </a:r>
          </a:p>
          <a:p>
            <a:pPr marL="800100" lvl="1" indent="-342900">
              <a:buFont typeface="Arial" panose="020B0604020202020204" pitchFamily="34" charset="0"/>
              <a:buChar char="•"/>
            </a:pPr>
            <a:r>
              <a:rPr lang="en-CA" dirty="0"/>
              <a:t>N-S widening of gap in concert with SAF evolution</a:t>
            </a:r>
          </a:p>
          <a:p>
            <a:pPr marL="342900" indent="-342900">
              <a:buFont typeface="+mj-lt"/>
              <a:buAutoNum type="arabicPeriod"/>
            </a:pPr>
            <a:endParaRPr lang="en-CA" dirty="0"/>
          </a:p>
        </p:txBody>
      </p:sp>
      <p:sp>
        <p:nvSpPr>
          <p:cNvPr id="13" name="TextBox 12">
            <a:extLst>
              <a:ext uri="{FF2B5EF4-FFF2-40B4-BE49-F238E27FC236}">
                <a16:creationId xmlns:a16="http://schemas.microsoft.com/office/drawing/2014/main" id="{9CA157D8-09E5-5A96-568D-B4D8810EF3A0}"/>
              </a:ext>
            </a:extLst>
          </p:cNvPr>
          <p:cNvSpPr txBox="1"/>
          <p:nvPr/>
        </p:nvSpPr>
        <p:spPr>
          <a:xfrm>
            <a:off x="3726756" y="5030853"/>
            <a:ext cx="8549769" cy="1754326"/>
          </a:xfrm>
          <a:prstGeom prst="rect">
            <a:avLst/>
          </a:prstGeom>
          <a:noFill/>
        </p:spPr>
        <p:txBody>
          <a:bodyPr wrap="square" rtlCol="0">
            <a:spAutoFit/>
          </a:bodyPr>
          <a:lstStyle/>
          <a:p>
            <a:r>
              <a:rPr lang="en-US" b="1" dirty="0"/>
              <a:t>In a few sentences:</a:t>
            </a:r>
          </a:p>
          <a:p>
            <a:r>
              <a:rPr lang="en-US" dirty="0"/>
              <a:t>Slab gap formed gradually beneath northern Mexico in early-mid Cenozoic.</a:t>
            </a:r>
          </a:p>
          <a:p>
            <a:r>
              <a:rPr lang="en-US" dirty="0"/>
              <a:t>Shortening of slab and fragmentation occurred as ridge approached trench.</a:t>
            </a:r>
          </a:p>
          <a:p>
            <a:r>
              <a:rPr lang="en-US" dirty="0"/>
              <a:t>Transition from long cool to short warm slab happened quickly in Paleogene (~35 Ma).</a:t>
            </a:r>
          </a:p>
          <a:p>
            <a:r>
              <a:rPr lang="en-US" dirty="0"/>
              <a:t>Slab gap continues to widen – related to evolution of SAF.</a:t>
            </a:r>
          </a:p>
          <a:p>
            <a:r>
              <a:rPr lang="en-US" dirty="0"/>
              <a:t>Whole thing was drifting NW during gap evolution.</a:t>
            </a:r>
            <a:endParaRPr lang="en-CA" dirty="0"/>
          </a:p>
        </p:txBody>
      </p:sp>
    </p:spTree>
    <p:extLst>
      <p:ext uri="{BB962C8B-B14F-4D97-AF65-F5344CB8AC3E}">
        <p14:creationId xmlns:p14="http://schemas.microsoft.com/office/powerpoint/2010/main" val="122516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8B2F-0F83-6A37-E610-F47DA4BD3F1F}"/>
              </a:ext>
            </a:extLst>
          </p:cNvPr>
          <p:cNvSpPr>
            <a:spLocks noGrp="1"/>
          </p:cNvSpPr>
          <p:nvPr>
            <p:ph type="title"/>
          </p:nvPr>
        </p:nvSpPr>
        <p:spPr>
          <a:xfrm>
            <a:off x="-1" y="18255"/>
            <a:ext cx="11667067" cy="1325563"/>
          </a:xfrm>
        </p:spPr>
        <p:txBody>
          <a:bodyPr/>
          <a:lstStyle/>
          <a:p>
            <a:r>
              <a:rPr lang="en-US" dirty="0"/>
              <a:t>How long do slabs last after being subducted?</a:t>
            </a:r>
            <a:endParaRPr lang="en-CA" dirty="0"/>
          </a:p>
        </p:txBody>
      </p:sp>
      <p:sp>
        <p:nvSpPr>
          <p:cNvPr id="3" name="Content Placeholder 2">
            <a:extLst>
              <a:ext uri="{FF2B5EF4-FFF2-40B4-BE49-F238E27FC236}">
                <a16:creationId xmlns:a16="http://schemas.microsoft.com/office/drawing/2014/main" id="{CAB57FE0-B3B4-06EB-04EA-ACD45CB7B8D6}"/>
              </a:ext>
            </a:extLst>
          </p:cNvPr>
          <p:cNvSpPr>
            <a:spLocks noGrp="1"/>
          </p:cNvSpPr>
          <p:nvPr>
            <p:ph idx="1"/>
          </p:nvPr>
        </p:nvSpPr>
        <p:spPr>
          <a:xfrm>
            <a:off x="-1" y="1343818"/>
            <a:ext cx="11980333" cy="5361782"/>
          </a:xfrm>
        </p:spPr>
        <p:txBody>
          <a:bodyPr>
            <a:normAutofit/>
          </a:bodyPr>
          <a:lstStyle/>
          <a:p>
            <a:r>
              <a:rPr lang="en-US" dirty="0"/>
              <a:t>Slab duration conceptualization:</a:t>
            </a:r>
          </a:p>
          <a:p>
            <a:pPr lvl="1"/>
            <a:r>
              <a:rPr lang="en-US" dirty="0"/>
              <a:t>How long slabs remain capable of inducing arc volcanism/tectonism (too hard to measure)</a:t>
            </a:r>
          </a:p>
          <a:p>
            <a:pPr lvl="1"/>
            <a:r>
              <a:rPr lang="en-US" dirty="0"/>
              <a:t>How long slabs are detectable as mantle seismic velocity anomaly (cold = higher V; can extend hundreds of km beneath slabs)</a:t>
            </a:r>
          </a:p>
          <a:p>
            <a:pPr lvl="1"/>
            <a:r>
              <a:rPr lang="en-US" dirty="0"/>
              <a:t>How long slabs last as a coherent body before disaggregation</a:t>
            </a:r>
          </a:p>
          <a:p>
            <a:pPr lvl="1"/>
            <a:endParaRPr lang="en-US" dirty="0"/>
          </a:p>
          <a:p>
            <a:r>
              <a:rPr lang="en-CA" dirty="0"/>
              <a:t>Old, cold slabs can be 1000 km long and 680 km deep!</a:t>
            </a:r>
          </a:p>
          <a:p>
            <a:endParaRPr lang="en-CA" dirty="0"/>
          </a:p>
          <a:p>
            <a:r>
              <a:rPr lang="en-CA" dirty="0"/>
              <a:t>Slabs likely approach mantle temps around S=5 or 7 (velocities become undetectable)</a:t>
            </a:r>
          </a:p>
          <a:p>
            <a:r>
              <a:rPr lang="en-CA" dirty="0"/>
              <a:t>Likely become weak around S = 3</a:t>
            </a:r>
          </a:p>
        </p:txBody>
      </p:sp>
    </p:spTree>
    <p:extLst>
      <p:ext uri="{BB962C8B-B14F-4D97-AF65-F5344CB8AC3E}">
        <p14:creationId xmlns:p14="http://schemas.microsoft.com/office/powerpoint/2010/main" val="150068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662</TotalTime>
  <Words>1137</Words>
  <Application>Microsoft Office PowerPoint</Application>
  <PresentationFormat>Widescreen</PresentationFormat>
  <Paragraphs>147</Paragraphs>
  <Slides>15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Cenozoic geometry and thermal state of the subducting slabs beneath western North America</vt:lpstr>
      <vt:lpstr>PowerPoint Presentation</vt:lpstr>
      <vt:lpstr>PowerPoint Presentation</vt:lpstr>
      <vt:lpstr>Big Change at 30 Ma</vt:lpstr>
      <vt:lpstr>Reconstructing the Shelf Edge</vt:lpstr>
      <vt:lpstr>Results</vt:lpstr>
      <vt:lpstr>PowerPoint Presentation</vt:lpstr>
      <vt:lpstr>Key Takeaways</vt:lpstr>
      <vt:lpstr>How long do slabs last after being subducted?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Maggie Duncan</dc:creator>
  <cp:lastModifiedBy>Maggie Duncan</cp:lastModifiedBy>
  <cp:revision>65</cp:revision>
  <dcterms:created xsi:type="dcterms:W3CDTF">2024-10-23T19:29:04Z</dcterms:created>
  <dcterms:modified xsi:type="dcterms:W3CDTF">2024-10-24T13:58:32Z</dcterms:modified>
</cp:coreProperties>
</file>